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93" r:id="rId3"/>
    <p:sldId id="394" r:id="rId4"/>
    <p:sldId id="353" r:id="rId5"/>
    <p:sldId id="376" r:id="rId6"/>
    <p:sldId id="338" r:id="rId7"/>
    <p:sldId id="361" r:id="rId8"/>
    <p:sldId id="408" r:id="rId9"/>
    <p:sldId id="402" r:id="rId10"/>
    <p:sldId id="404" r:id="rId11"/>
    <p:sldId id="377" r:id="rId12"/>
    <p:sldId id="385" r:id="rId13"/>
    <p:sldId id="390" r:id="rId14"/>
    <p:sldId id="389" r:id="rId15"/>
    <p:sldId id="392" r:id="rId16"/>
    <p:sldId id="381" r:id="rId17"/>
    <p:sldId id="395" r:id="rId18"/>
    <p:sldId id="405" r:id="rId19"/>
    <p:sldId id="356" r:id="rId20"/>
    <p:sldId id="382" r:id="rId21"/>
    <p:sldId id="357" r:id="rId22"/>
    <p:sldId id="386" r:id="rId23"/>
    <p:sldId id="364" r:id="rId24"/>
    <p:sldId id="358" r:id="rId25"/>
    <p:sldId id="383" r:id="rId26"/>
    <p:sldId id="409" r:id="rId27"/>
    <p:sldId id="384" r:id="rId28"/>
    <p:sldId id="396" r:id="rId29"/>
    <p:sldId id="370" r:id="rId30"/>
    <p:sldId id="371" r:id="rId31"/>
    <p:sldId id="398" r:id="rId32"/>
    <p:sldId id="397" r:id="rId33"/>
    <p:sldId id="374" r:id="rId34"/>
    <p:sldId id="391" r:id="rId35"/>
    <p:sldId id="399" r:id="rId36"/>
    <p:sldId id="407" r:id="rId37"/>
    <p:sldId id="406" r:id="rId38"/>
    <p:sldId id="375" r:id="rId39"/>
    <p:sldId id="373" r:id="rId40"/>
    <p:sldId id="388" r:id="rId41"/>
    <p:sldId id="410" r:id="rId42"/>
    <p:sldId id="411" r:id="rId43"/>
    <p:sldId id="412" r:id="rId44"/>
    <p:sldId id="35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A180C6"/>
    <a:srgbClr val="22267D"/>
    <a:srgbClr val="5E8BC6"/>
    <a:srgbClr val="6690C8"/>
    <a:srgbClr val="5D89C3"/>
    <a:srgbClr val="3C6BAA"/>
    <a:srgbClr val="4276BC"/>
    <a:srgbClr val="5584C3"/>
    <a:srgbClr val="618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1" autoAdjust="0"/>
    <p:restoredTop sz="94660"/>
  </p:normalViewPr>
  <p:slideViewPr>
    <p:cSldViewPr>
      <p:cViewPr>
        <p:scale>
          <a:sx n="100" d="100"/>
          <a:sy n="100" d="100"/>
        </p:scale>
        <p:origin x="-16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09F8E-BC73-446A-8931-714652E9F20C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3B82-826C-4557-BE4F-FC864B64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9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improve independently</a:t>
            </a:r>
            <a:r>
              <a:rPr lang="en-US" baseline="0" dirty="0" smtClean="0"/>
              <a:t> on the sampling strategy (as long as it’s unbiased).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Alex’s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Something and something.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35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29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and “free”.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3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Numerical</a:t>
            </a:r>
            <a:r>
              <a:rPr lang="en-US" baseline="0" dirty="0" smtClean="0"/>
              <a:t> quantification.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32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Edges, bilateral filtering.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</a:t>
            </a:r>
            <a:r>
              <a:rPr lang="en-US" baseline="0" dirty="0" smtClean="0"/>
              <a:t> for free.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Bias tradeoff.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Diffraction. Tomas’s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Angular phenomenon.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1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5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7EA6-0DD8-4734-A4CB-92C808DC21EB}" type="datetimeFigureOut">
              <a:rPr lang="en-US" smtClean="0"/>
              <a:t>30/6/2014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8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file:///D:\MPI\Talks\2014\06_EGSR\caustic_srd.avi" TargetMode="External"/><Relationship Id="rId7" Type="http://schemas.openxmlformats.org/officeDocument/2006/relationships/image" Target="../media/image60.png"/><Relationship Id="rId2" Type="http://schemas.openxmlformats.org/officeDocument/2006/relationships/video" Target="file:///D:\MPI\Talks\2014\06_EGSR\caustic_jittered.avi" TargetMode="External"/><Relationship Id="rId1" Type="http://schemas.microsoft.com/office/2007/relationships/media" Target="file:///D:\MPI\Talks\2014\06_EGSR\caustic_jittered.avi" TargetMode="Externa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video" Target="file:///D:\MPI\Talks\2014\06_EGSR\caustic_srd.avi" TargetMode="External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3.wdp"/><Relationship Id="rId3" Type="http://schemas.openxmlformats.org/officeDocument/2006/relationships/image" Target="../media/image79.png"/><Relationship Id="rId7" Type="http://schemas.microsoft.com/office/2007/relationships/hdphoto" Target="../media/hdphoto20.wdp"/><Relationship Id="rId12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22.wdp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24000" y="3276600"/>
            <a:ext cx="6096000" cy="838200"/>
          </a:xfrm>
        </p:spPr>
        <p:txBody>
          <a:bodyPr>
            <a:normAutofit/>
          </a:bodyPr>
          <a:lstStyle/>
          <a:p>
            <a:r>
              <a:rPr lang="en-US" sz="4000" b="1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Spectral Ray Differentials</a:t>
            </a:r>
            <a:endParaRPr lang="en-US" sz="4000" b="1" cap="small" dirty="0"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5524500" cy="914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Oskar Elek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Tobias Ritschel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Pablo Bauszat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Marcus Magnor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Hans-Peter Seidel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74942" y="6705600"/>
            <a:ext cx="8394117" cy="0"/>
          </a:xfrm>
          <a:prstGeom prst="line">
            <a:avLst/>
          </a:prstGeom>
          <a:ln w="19050"/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700979" y="685800"/>
            <a:ext cx="7742042" cy="1851721"/>
            <a:chOff x="586679" y="1219200"/>
            <a:chExt cx="7742042" cy="18517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119" y="1219200"/>
              <a:ext cx="1851721" cy="1851721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79" y="1219200"/>
              <a:ext cx="1851721" cy="1851721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219200"/>
              <a:ext cx="1851721" cy="1851721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559" y="1219200"/>
              <a:ext cx="1851721" cy="1851721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162050" y="5509866"/>
            <a:ext cx="6819900" cy="662334"/>
            <a:chOff x="1257300" y="5509866"/>
            <a:chExt cx="6819900" cy="662334"/>
          </a:xfrm>
        </p:grpSpPr>
        <p:pic>
          <p:nvPicPr>
            <p:cNvPr id="8" name="Picture 4" descr="D:\MPI\Documents\Logos\MPII_logo_narrow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5599464"/>
              <a:ext cx="1770948" cy="48314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MPI\Documents\Logos\Ud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524" y="5587198"/>
              <a:ext cx="1263832" cy="50767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3" descr="D:\MPI\Documents\Logos\MMCI_2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377" y="5509866"/>
              <a:ext cx="1213097" cy="662334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6553487" y="5533051"/>
              <a:ext cx="1523713" cy="615964"/>
              <a:chOff x="6553487" y="5533051"/>
              <a:chExt cx="1523713" cy="615964"/>
            </a:xfrm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grpSpPr>
          <p:pic>
            <p:nvPicPr>
              <p:cNvPr id="1034" name="Picture 10" descr="http://atcproyectos.ugr.es/recomp/images/stories/recomp_pictures/logos/DE_TUB_logo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487" y="5533051"/>
                <a:ext cx="521516" cy="615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075003" y="5540951"/>
                <a:ext cx="100219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22267D"/>
                    </a:solidFill>
                  </a:rPr>
                  <a:t>Technische</a:t>
                </a:r>
              </a:p>
              <a:p>
                <a:r>
                  <a:rPr lang="en-US" sz="1100" b="1" dirty="0" smtClean="0">
                    <a:solidFill>
                      <a:srgbClr val="22267D"/>
                    </a:solidFill>
                  </a:rPr>
                  <a:t>Universit</a:t>
                </a:r>
                <a:r>
                  <a:rPr lang="de-DE" sz="1100" b="1" dirty="0" smtClean="0">
                    <a:solidFill>
                      <a:srgbClr val="22267D"/>
                    </a:solidFill>
                  </a:rPr>
                  <a:t>ät</a:t>
                </a:r>
                <a:endParaRPr lang="en-US" sz="1100" b="1" dirty="0" smtClean="0">
                  <a:solidFill>
                    <a:srgbClr val="22267D"/>
                  </a:solidFill>
                </a:endParaRPr>
              </a:p>
              <a:p>
                <a:r>
                  <a:rPr lang="en-US" sz="1100" b="1" dirty="0" smtClean="0">
                    <a:solidFill>
                      <a:srgbClr val="22267D"/>
                    </a:solidFill>
                  </a:rPr>
                  <a:t>Braunschweig</a:t>
                </a:r>
                <a:endParaRPr lang="en-US" sz="1100" b="1" dirty="0">
                  <a:solidFill>
                    <a:srgbClr val="22267D"/>
                  </a:solidFill>
                </a:endParaRPr>
              </a:p>
            </p:txBody>
          </p:sp>
        </p:grpSp>
      </p:grpSp>
      <p:cxnSp>
        <p:nvCxnSpPr>
          <p:cNvPr id="36" name="Straight Connector 35"/>
          <p:cNvCxnSpPr/>
          <p:nvPr/>
        </p:nvCxnSpPr>
        <p:spPr>
          <a:xfrm flipH="1">
            <a:off x="374942" y="304800"/>
            <a:ext cx="2128888" cy="0"/>
          </a:xfrm>
          <a:prstGeom prst="line">
            <a:avLst/>
          </a:prstGeom>
          <a:ln w="19050"/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640171" y="304800"/>
            <a:ext cx="2128888" cy="0"/>
          </a:xfrm>
          <a:prstGeom prst="line">
            <a:avLst/>
          </a:prstGeom>
          <a:ln w="19050"/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45786" y="116443"/>
            <a:ext cx="3252429" cy="33855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1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EGSR 2014, June 25-27, Lyon/France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8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4278473"/>
            <a:ext cx="1676400" cy="127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38262" y="1985864"/>
            <a:ext cx="3128864" cy="1214192"/>
            <a:chOff x="2362200" y="2007294"/>
            <a:chExt cx="3128864" cy="1214192"/>
          </a:xfrm>
        </p:grpSpPr>
        <p:pic>
          <p:nvPicPr>
            <p:cNvPr id="4100" name="Picture 4" descr="D:\MPI\Talks\2014\06_EGSR\ske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133600"/>
              <a:ext cx="3128864" cy="985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5908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278453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Oval 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V="1">
              <a:off x="309372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9664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956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60248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1054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28745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9037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29329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79621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738798" y="1985864"/>
            <a:ext cx="3128864" cy="1214192"/>
            <a:chOff x="5738798" y="1985864"/>
            <a:chExt cx="3128864" cy="1214192"/>
          </a:xfrm>
        </p:grpSpPr>
        <p:pic>
          <p:nvPicPr>
            <p:cNvPr id="37" name="Picture 4" descr="D:\MPI\Talks\2014\06_EGSR\ske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798" y="2112170"/>
              <a:ext cx="3128864" cy="985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63498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502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Oval 58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264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645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910781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743200" y="1407023"/>
            <a:ext cx="197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Regular sampling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6110673" y="1407023"/>
            <a:ext cx="223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Stochastic 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7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4278473"/>
            <a:ext cx="1676400" cy="127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38262" y="1985864"/>
            <a:ext cx="3128864" cy="1214192"/>
            <a:chOff x="2362200" y="2007294"/>
            <a:chExt cx="3128864" cy="1214192"/>
          </a:xfrm>
        </p:grpSpPr>
        <p:pic>
          <p:nvPicPr>
            <p:cNvPr id="4100" name="Picture 4" descr="D:\MPI\Talks\2014\06_EGSR\ske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133600"/>
              <a:ext cx="3128864" cy="985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5908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278453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Oval 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V="1">
              <a:off x="309372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9664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956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60248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1054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28745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9037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29329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79621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738798" y="1985864"/>
            <a:ext cx="3128864" cy="1214192"/>
            <a:chOff x="5738798" y="1985864"/>
            <a:chExt cx="3128864" cy="1214192"/>
          </a:xfrm>
        </p:grpSpPr>
        <p:pic>
          <p:nvPicPr>
            <p:cNvPr id="37" name="Picture 4" descr="D:\MPI\Talks\2014\06_EGSR\ske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798" y="2112170"/>
              <a:ext cx="3128864" cy="985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63498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502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Oval 58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264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645223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910781" y="1985864"/>
              <a:ext cx="115442" cy="1214192"/>
              <a:chOff x="3064924" y="3587884"/>
              <a:chExt cx="115442" cy="1214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26" y="3509864"/>
            <a:ext cx="2814736" cy="281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62" y="3509864"/>
            <a:ext cx="2814736" cy="281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61" y="3708574"/>
            <a:ext cx="2045868" cy="2045868"/>
          </a:xfrm>
          <a:prstGeom prst="rect">
            <a:avLst/>
          </a:prstGeom>
          <a:noFill/>
          <a:ln w="38100" cap="rnd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70" y="3708574"/>
            <a:ext cx="2045868" cy="2045868"/>
          </a:xfrm>
          <a:prstGeom prst="rect">
            <a:avLst/>
          </a:prstGeom>
          <a:noFill/>
          <a:ln w="38100" cap="rnd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2743200" y="1407023"/>
            <a:ext cx="197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Regular sampling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6110673" y="1407023"/>
            <a:ext cx="223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Stochastic 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5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07267" y="1734121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Additional concerns</a:t>
            </a:r>
          </a:p>
          <a:p>
            <a:pPr lvl="1"/>
            <a:r>
              <a:rPr lang="en-US" sz="2400" dirty="0" smtClean="0"/>
              <a:t>Requires spectral rendering</a:t>
            </a:r>
          </a:p>
          <a:p>
            <a:pPr lvl="1"/>
            <a:r>
              <a:rPr lang="en-US" sz="2400" dirty="0" smtClean="0"/>
              <a:t>Tracing monochromatic rays</a:t>
            </a:r>
          </a:p>
        </p:txBody>
      </p:sp>
    </p:spTree>
    <p:extLst>
      <p:ext uri="{BB962C8B-B14F-4D97-AF65-F5344CB8AC3E}">
        <p14:creationId xmlns:p14="http://schemas.microsoft.com/office/powerpoint/2010/main" val="33182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07267" y="1734121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Additional concerns</a:t>
            </a:r>
          </a:p>
          <a:p>
            <a:pPr lvl="1"/>
            <a:r>
              <a:rPr lang="en-US" sz="2400" dirty="0" smtClean="0"/>
              <a:t>Requires spectral rendering</a:t>
            </a:r>
          </a:p>
          <a:p>
            <a:pPr lvl="1"/>
            <a:r>
              <a:rPr lang="en-US" sz="2400" dirty="0" smtClean="0"/>
              <a:t>Tracing monochromatic rays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Reconstruction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6" y="4417648"/>
            <a:ext cx="3640933" cy="1691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72" y="3765913"/>
            <a:ext cx="3509828" cy="2343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07267" y="1734121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Additional concerns</a:t>
            </a:r>
          </a:p>
          <a:p>
            <a:pPr lvl="1"/>
            <a:r>
              <a:rPr lang="en-US" sz="2400" dirty="0" smtClean="0"/>
              <a:t>Requires spectral rendering</a:t>
            </a:r>
          </a:p>
          <a:p>
            <a:pPr lvl="1"/>
            <a:r>
              <a:rPr lang="en-US" sz="2400" dirty="0" smtClean="0"/>
              <a:t>Tracing monochromatic rays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Reconstruction</a:t>
            </a:r>
          </a:p>
        </p:txBody>
      </p:sp>
      <p:sp>
        <p:nvSpPr>
          <p:cNvPr id="13" name="Oval 12"/>
          <p:cNvSpPr/>
          <p:nvPr/>
        </p:nvSpPr>
        <p:spPr>
          <a:xfrm>
            <a:off x="5274467" y="57912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84067" y="5205576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63680" y="5647712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95549" y="4420391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6" y="4417648"/>
            <a:ext cx="3640933" cy="1691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7159820" y="4057079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84267" y="52344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679122" y="4521652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43067" y="43516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72" y="3765913"/>
            <a:ext cx="3509828" cy="2343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07267" y="1734121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Additional concerns</a:t>
            </a:r>
          </a:p>
          <a:p>
            <a:pPr lvl="1"/>
            <a:r>
              <a:rPr lang="en-US" sz="2400" dirty="0" smtClean="0"/>
              <a:t>Requires spectral rendering</a:t>
            </a:r>
          </a:p>
          <a:p>
            <a:pPr lvl="1"/>
            <a:r>
              <a:rPr lang="en-US" sz="2400" dirty="0" smtClean="0"/>
              <a:t>Tracing monochromatic rays</a:t>
            </a:r>
          </a:p>
          <a:p>
            <a:pPr lvl="1"/>
            <a:endParaRPr lang="en-US" sz="2400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Reconstruction</a:t>
            </a:r>
          </a:p>
        </p:txBody>
      </p:sp>
      <p:sp>
        <p:nvSpPr>
          <p:cNvPr id="13" name="Oval 12"/>
          <p:cNvSpPr/>
          <p:nvPr/>
        </p:nvSpPr>
        <p:spPr>
          <a:xfrm>
            <a:off x="5274467" y="57912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84067" y="5205576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63680" y="5647712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95549" y="4420391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6" y="4417648"/>
            <a:ext cx="3640933" cy="1691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7159820" y="4057079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84267" y="52344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679122" y="4521652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43067" y="4351600"/>
            <a:ext cx="115442" cy="1154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76300" y="1600200"/>
            <a:ext cx="72009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Introduced by Igehy in 1999</a:t>
            </a:r>
          </a:p>
          <a:p>
            <a:r>
              <a:rPr lang="en-US" sz="2600" dirty="0" smtClean="0"/>
              <a:t>Later extended to:</a:t>
            </a:r>
          </a:p>
          <a:p>
            <a:pPr lvl="1"/>
            <a:r>
              <a:rPr lang="en-US" sz="2200" dirty="0"/>
              <a:t>Paths (Suykens, Willems; 2001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Photons (Schjoth, Frisvad, Erleben, Sporring; 2007)</a:t>
            </a:r>
          </a:p>
          <a:p>
            <a:pPr lvl="1"/>
            <a:r>
              <a:rPr lang="en-US" sz="2200" dirty="0" smtClean="0"/>
              <a:t>Diffuse reflection (Fabianowski, Dingliana; 2009)</a:t>
            </a:r>
          </a:p>
        </p:txBody>
      </p:sp>
    </p:spTree>
    <p:extLst>
      <p:ext uri="{BB962C8B-B14F-4D97-AF65-F5344CB8AC3E}">
        <p14:creationId xmlns:p14="http://schemas.microsoft.com/office/powerpoint/2010/main" val="3329587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76300" y="1600200"/>
            <a:ext cx="72009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Introduced by Igehy in 1999</a:t>
            </a:r>
          </a:p>
          <a:p>
            <a:r>
              <a:rPr lang="en-US" sz="2600" dirty="0" smtClean="0"/>
              <a:t>Later extended to:</a:t>
            </a:r>
          </a:p>
          <a:p>
            <a:pPr lvl="1"/>
            <a:r>
              <a:rPr lang="en-US" sz="2200" dirty="0"/>
              <a:t>Paths (Suykens, Willems; 2001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Photons (Schjoth, Frisvad, Erleben, Sporring; 2007)</a:t>
            </a:r>
          </a:p>
          <a:p>
            <a:pPr lvl="1"/>
            <a:r>
              <a:rPr lang="en-US" sz="2200" dirty="0" smtClean="0"/>
              <a:t>Diffuse reflection (Fabianowski, Dingliana; 2009)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2" y="4370257"/>
            <a:ext cx="2118048" cy="7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5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76300" y="1600200"/>
            <a:ext cx="72009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Introduced by Igehy in 1999</a:t>
            </a:r>
          </a:p>
          <a:p>
            <a:r>
              <a:rPr lang="en-US" sz="2600" dirty="0" smtClean="0"/>
              <a:t>Later extended to:</a:t>
            </a:r>
          </a:p>
          <a:p>
            <a:pPr lvl="1"/>
            <a:r>
              <a:rPr lang="en-US" sz="2200" dirty="0"/>
              <a:t>Paths (Suykens, Willems; 2001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Photons (Schjoth, Frisvad, Erleben, Sporring; 2007)</a:t>
            </a:r>
          </a:p>
          <a:p>
            <a:pPr lvl="1"/>
            <a:r>
              <a:rPr lang="en-US" sz="2200" dirty="0" smtClean="0"/>
              <a:t>Diffuse reflection (Fabianowski, Dingliana; 2009)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61" y="4267622"/>
            <a:ext cx="5924815" cy="196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2" y="4370257"/>
            <a:ext cx="2118048" cy="7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76300" y="1600200"/>
            <a:ext cx="72009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Introduced by Igehy in 1999</a:t>
            </a:r>
          </a:p>
          <a:p>
            <a:r>
              <a:rPr lang="en-US" sz="2600" dirty="0" smtClean="0"/>
              <a:t>Later extended to:</a:t>
            </a:r>
          </a:p>
          <a:p>
            <a:pPr lvl="1"/>
            <a:r>
              <a:rPr lang="en-US" sz="2200" dirty="0"/>
              <a:t>Paths (Suykens, Willems; 2001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Photons (Schjoth, Frisvad, Erleben, Sporring; 2007)</a:t>
            </a:r>
          </a:p>
          <a:p>
            <a:pPr lvl="1"/>
            <a:r>
              <a:rPr lang="en-US" sz="2200" dirty="0" smtClean="0"/>
              <a:t>Diffuse reflection (Fabianowski, Dingliana; 2009)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61" y="4267622"/>
            <a:ext cx="5924815" cy="196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2752" y="4370257"/>
            <a:ext cx="2118048" cy="1757184"/>
            <a:chOff x="637049" y="4186416"/>
            <a:chExt cx="2118048" cy="1757184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49" y="4186416"/>
              <a:ext cx="2118048" cy="78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49" y="5163488"/>
              <a:ext cx="2118048" cy="78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7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Teaser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2" y="1828800"/>
            <a:ext cx="4114800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8" y="1828800"/>
            <a:ext cx="4114800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6" y="2667000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28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Spectral 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61" y="4258176"/>
            <a:ext cx="2313762" cy="8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24" y="1652854"/>
            <a:ext cx="6448403" cy="22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0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Spectral 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61" y="4258176"/>
            <a:ext cx="2313762" cy="8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24" y="1652854"/>
            <a:ext cx="6448403" cy="22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2" y="5404184"/>
            <a:ext cx="3276600" cy="6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793549" y="4626019"/>
            <a:ext cx="3200400" cy="1266295"/>
            <a:chOff x="4793549" y="4626019"/>
            <a:chExt cx="3200400" cy="1266295"/>
          </a:xfrm>
        </p:grpSpPr>
        <p:sp>
          <p:nvSpPr>
            <p:cNvPr id="15" name="Rectangle 14"/>
            <p:cNvSpPr/>
            <p:nvPr/>
          </p:nvSpPr>
          <p:spPr>
            <a:xfrm>
              <a:off x="4793549" y="4626019"/>
              <a:ext cx="3200400" cy="126629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374" y="4673644"/>
              <a:ext cx="2998749" cy="119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7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Spectral Ray Differentials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61" y="4258176"/>
            <a:ext cx="2313762" cy="8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24" y="1652854"/>
            <a:ext cx="6448403" cy="22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2" y="5404184"/>
            <a:ext cx="3276600" cy="6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93549" y="4626019"/>
            <a:ext cx="3200400" cy="1266295"/>
            <a:chOff x="4793549" y="4626019"/>
            <a:chExt cx="3200400" cy="1266295"/>
          </a:xfrm>
        </p:grpSpPr>
        <p:sp>
          <p:nvSpPr>
            <p:cNvPr id="2" name="Rectangle 1"/>
            <p:cNvSpPr/>
            <p:nvPr/>
          </p:nvSpPr>
          <p:spPr>
            <a:xfrm>
              <a:off x="4793549" y="4626019"/>
              <a:ext cx="3200400" cy="126629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374" y="4673644"/>
              <a:ext cx="2998749" cy="119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Oval 13"/>
          <p:cNvSpPr/>
          <p:nvPr/>
        </p:nvSpPr>
        <p:spPr>
          <a:xfrm>
            <a:off x="1718852" y="5400675"/>
            <a:ext cx="481424" cy="691816"/>
          </a:xfrm>
          <a:prstGeom prst="ellipse">
            <a:avLst/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76276" y="5404184"/>
            <a:ext cx="481424" cy="691816"/>
          </a:xfrm>
          <a:prstGeom prst="ellipse">
            <a:avLst/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479826" y="4654594"/>
            <a:ext cx="1606774" cy="209304"/>
          </a:xfrm>
          <a:prstGeom prst="roundRect">
            <a:avLst/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553075" y="5159419"/>
            <a:ext cx="1381125" cy="209304"/>
          </a:xfrm>
          <a:prstGeom prst="roundRect">
            <a:avLst/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Spectral Ray Differentials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810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pectrum_rainbo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1524000"/>
            <a:ext cx="3810000" cy="381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D:\MPI\Talks\2014\06_EGSR\sketc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68" y="5638800"/>
            <a:ext cx="3128864" cy="985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008758" y="5505450"/>
            <a:ext cx="115442" cy="1214192"/>
            <a:chOff x="3064924" y="3587884"/>
            <a:chExt cx="115442" cy="1214192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6300" y="1093113"/>
            <a:ext cx="3886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Download “Caustic – </a:t>
            </a:r>
            <a:r>
              <a:rPr lang="en-US" sz="1050" dirty="0">
                <a:solidFill>
                  <a:srgbClr val="C00000"/>
                </a:solidFill>
              </a:rPr>
              <a:t>Spectral Decomposition” from </a:t>
            </a:r>
            <a:r>
              <a:rPr lang="en-US" sz="1050" u="sng" dirty="0" smtClean="0">
                <a:solidFill>
                  <a:srgbClr val="C00000"/>
                </a:solidFill>
              </a:rPr>
              <a:t>tinyurl.com/</a:t>
            </a:r>
            <a:r>
              <a:rPr lang="en-US" sz="1050" u="sng" dirty="0" err="1" smtClean="0">
                <a:solidFill>
                  <a:srgbClr val="C00000"/>
                </a:solidFill>
              </a:rPr>
              <a:t>SpectralRayDifferentials</a:t>
            </a:r>
            <a:r>
              <a:rPr lang="en-US" sz="1050" dirty="0" smtClean="0">
                <a:solidFill>
                  <a:srgbClr val="C00000"/>
                </a:solidFill>
              </a:rPr>
              <a:t> if video is missing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0.29809 -3.7037E-6 " pathEditMode="relative" rAng="0" ptsTypes="AA">
                                      <p:cBhvr>
                                        <p:cTn id="8" dur="276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65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  <a:p>
            <a:r>
              <a:rPr lang="en-US" sz="2800" dirty="0" smtClean="0"/>
              <a:t>Reconstruction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approximation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" y="4149349"/>
            <a:ext cx="3685358" cy="6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  <a:p>
            <a:r>
              <a:rPr lang="en-US" sz="2800" dirty="0" smtClean="0"/>
              <a:t>Reconstruction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approximation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" y="4149349"/>
            <a:ext cx="3685358" cy="6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2219" y="5173653"/>
            <a:ext cx="2971801" cy="851487"/>
            <a:chOff x="860037" y="5126016"/>
            <a:chExt cx="2971801" cy="851487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860037" y="5126016"/>
              <a:ext cx="2971801" cy="851487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250401" y="5456223"/>
              <a:ext cx="191071" cy="191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2" y="5206217"/>
            <a:ext cx="176942" cy="2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7518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04" y="5397120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  <a:p>
            <a:r>
              <a:rPr lang="en-US" sz="2800" dirty="0" smtClean="0"/>
              <a:t>Reconstruction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approximation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" y="4149349"/>
            <a:ext cx="3685358" cy="6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2219" y="5173653"/>
            <a:ext cx="2971801" cy="851487"/>
            <a:chOff x="860037" y="5126016"/>
            <a:chExt cx="2971801" cy="851487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860037" y="5126016"/>
              <a:ext cx="2971801" cy="851487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250401" y="5456223"/>
              <a:ext cx="191071" cy="191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2" y="5206217"/>
            <a:ext cx="176942" cy="2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7518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04" y="5397120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5012030" y="4013072"/>
            <a:ext cx="3509828" cy="2352443"/>
            <a:chOff x="5024572" y="3905299"/>
            <a:chExt cx="3509828" cy="2352443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572" y="3905299"/>
              <a:ext cx="3509828" cy="23430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 flipV="1">
              <a:off x="5526677" y="5655922"/>
              <a:ext cx="93809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836943" y="4285113"/>
              <a:ext cx="115442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136277" y="5069449"/>
              <a:ext cx="93809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969659" y="4386262"/>
              <a:ext cx="17156" cy="601931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48118" y="3921801"/>
              <a:ext cx="21633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8121238" y="4231069"/>
              <a:ext cx="41888" cy="557211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841740" y="5512434"/>
              <a:ext cx="42110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783382" y="5111851"/>
              <a:ext cx="0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515861" y="5899111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25461" y="5313487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805074" y="5755623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836943" y="4528302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401214" y="4164990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725661" y="5346430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920516" y="4629563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084461" y="4459511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859">
            <a:off x="699361" y="5423184"/>
            <a:ext cx="3403600" cy="352425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  <a:p>
            <a:r>
              <a:rPr lang="en-US" sz="2800" dirty="0" smtClean="0"/>
              <a:t>Reconstruction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approximation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" y="4149349"/>
            <a:ext cx="3685358" cy="6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2219" y="5173653"/>
            <a:ext cx="2971801" cy="851487"/>
            <a:chOff x="860037" y="5126016"/>
            <a:chExt cx="2971801" cy="851487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860037" y="5126016"/>
              <a:ext cx="2971801" cy="851487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250401" y="5456223"/>
              <a:ext cx="191071" cy="191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2" y="5206217"/>
            <a:ext cx="176942" cy="2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7518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04" y="5397120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5012030" y="4013072"/>
            <a:ext cx="3509828" cy="2352443"/>
            <a:chOff x="5024572" y="3905299"/>
            <a:chExt cx="3509828" cy="2352443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572" y="3905299"/>
              <a:ext cx="3509828" cy="23430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 flipV="1">
              <a:off x="5526677" y="5655922"/>
              <a:ext cx="93809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836943" y="4285113"/>
              <a:ext cx="115442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136277" y="5069449"/>
              <a:ext cx="93809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969659" y="4386262"/>
              <a:ext cx="17156" cy="601931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48118" y="3921801"/>
              <a:ext cx="21633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8121238" y="4231069"/>
              <a:ext cx="41888" cy="557211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841740" y="5512434"/>
              <a:ext cx="42110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783382" y="5111851"/>
              <a:ext cx="0" cy="60182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515861" y="5899111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25461" y="5313487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805074" y="5755623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836943" y="4528302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401214" y="4164990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725661" y="5346430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920516" y="4629563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084461" y="4459511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9" t="18734" r="21016" b="16802"/>
          <a:stretch/>
        </p:blipFill>
        <p:spPr bwMode="auto">
          <a:xfrm>
            <a:off x="1599788" y="5932844"/>
            <a:ext cx="398555" cy="44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4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859">
            <a:off x="699361" y="5423184"/>
            <a:ext cx="3403600" cy="352425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9" t="18734" r="21016" b="16802"/>
          <a:stretch/>
        </p:blipFill>
        <p:spPr bwMode="auto">
          <a:xfrm>
            <a:off x="1599788" y="5932844"/>
            <a:ext cx="398555" cy="44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Application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99" y="1600201"/>
            <a:ext cx="3717350" cy="13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42291" y="1485900"/>
            <a:ext cx="5967186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Tracing</a:t>
            </a:r>
          </a:p>
          <a:p>
            <a:pPr lvl="1"/>
            <a:r>
              <a:rPr lang="en-US" sz="2400" dirty="0" smtClean="0"/>
              <a:t>Identical to ray differentials</a:t>
            </a:r>
            <a:endParaRPr lang="en-US" sz="2000" dirty="0" smtClean="0"/>
          </a:p>
          <a:p>
            <a:r>
              <a:rPr lang="en-US" sz="2800" dirty="0" smtClean="0"/>
              <a:t>Reconstruction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approximation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3478167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3979658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4481148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5126073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5627564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76" y="6129054"/>
            <a:ext cx="2748999" cy="46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800600" y="3857493"/>
            <a:ext cx="1122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Regular</a:t>
            </a:r>
          </a:p>
          <a:p>
            <a:pPr algn="ctr"/>
            <a:r>
              <a:rPr lang="en-US" sz="2000" dirty="0" smtClean="0"/>
              <a:t>sampling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724400" y="5505399"/>
            <a:ext cx="1242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Stochastic</a:t>
            </a:r>
          </a:p>
          <a:p>
            <a:pPr algn="ctr"/>
            <a:r>
              <a:rPr lang="en-US" sz="2000" dirty="0" smtClean="0"/>
              <a:t>sampling</a:t>
            </a:r>
            <a:endParaRPr lang="en-US" sz="2000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" y="4149349"/>
            <a:ext cx="3685358" cy="6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892219" y="5173653"/>
            <a:ext cx="2971801" cy="851487"/>
            <a:chOff x="860037" y="5126016"/>
            <a:chExt cx="2971801" cy="851487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860037" y="5126016"/>
              <a:ext cx="2971801" cy="851487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250401" y="5456223"/>
              <a:ext cx="191071" cy="191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2" y="5206217"/>
            <a:ext cx="176942" cy="2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7518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04" y="5397120"/>
            <a:ext cx="824729" cy="2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Teaser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92" y="2141637"/>
            <a:ext cx="4129937" cy="357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1" y="2141637"/>
            <a:ext cx="4129937" cy="357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3" y="2480661"/>
            <a:ext cx="2480376" cy="2480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24" y="2480661"/>
            <a:ext cx="2480376" cy="2480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7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9371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Tracing (Arvo;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4202668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58950" y="1558242"/>
            <a:ext cx="8426101" cy="2644426"/>
            <a:chOff x="410625" y="1675161"/>
            <a:chExt cx="8426101" cy="264442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25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463" y="1675161"/>
              <a:ext cx="2644426" cy="2644426"/>
            </a:xfrm>
            <a:prstGeom prst="rect">
              <a:avLst/>
            </a:prstGeom>
            <a:ln w="38100" cap="rnd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300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124207" y="4202668"/>
            <a:ext cx="289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4075" y="4202668"/>
            <a:ext cx="30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- 60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44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9371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Tracing (Arvo;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4202668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58950" y="1558242"/>
            <a:ext cx="8426101" cy="2644426"/>
            <a:chOff x="410625" y="1675161"/>
            <a:chExt cx="8426101" cy="264442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25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463" y="1675161"/>
              <a:ext cx="2644426" cy="2644426"/>
            </a:xfrm>
            <a:prstGeom prst="rect">
              <a:avLst/>
            </a:prstGeom>
            <a:ln w="38100" cap="rnd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300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124207" y="4202668"/>
            <a:ext cx="289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4075" y="4202668"/>
            <a:ext cx="30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- 60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8" y="4800600"/>
            <a:ext cx="1749429" cy="1749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0" y="4800600"/>
            <a:ext cx="1749428" cy="174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44" y="4800599"/>
            <a:ext cx="1749429" cy="1749429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0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9371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Tracing (Arvo;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4202668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24207" y="4202668"/>
            <a:ext cx="289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- 2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4075" y="4202668"/>
            <a:ext cx="30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- 60 minutes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8" y="4800600"/>
            <a:ext cx="1749429" cy="1749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0" y="4800600"/>
            <a:ext cx="1749428" cy="174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14" y="4800600"/>
            <a:ext cx="1749428" cy="174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44" y="4800599"/>
            <a:ext cx="1749429" cy="1749429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58950" y="1558242"/>
            <a:ext cx="8426101" cy="2644426"/>
            <a:chOff x="410625" y="1675161"/>
            <a:chExt cx="8426101" cy="264442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25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463" y="1675161"/>
              <a:ext cx="2644426" cy="2644426"/>
            </a:xfrm>
            <a:prstGeom prst="rect">
              <a:avLst/>
            </a:prstGeom>
            <a:ln w="38100" cap="rnd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300" y="1675161"/>
              <a:ext cx="2644426" cy="2644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20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caustic_jitter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046" y="1600200"/>
            <a:ext cx="4006334" cy="4006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caustic_sr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8621" y="1600200"/>
            <a:ext cx="4006334" cy="4006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85826" y="5606534"/>
            <a:ext cx="3152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- 1 minute / frame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3991" y="5606534"/>
            <a:ext cx="289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- 1 minute / frame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Tracing (Arvo;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09" y="5766472"/>
            <a:ext cx="1323982" cy="100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pezoid 5"/>
          <p:cNvSpPr/>
          <p:nvPr/>
        </p:nvSpPr>
        <p:spPr>
          <a:xfrm>
            <a:off x="4168110" y="5857875"/>
            <a:ext cx="99090" cy="672613"/>
          </a:xfrm>
          <a:prstGeom prst="trapezoid">
            <a:avLst/>
          </a:prstGeom>
          <a:solidFill>
            <a:srgbClr val="FFFF00"/>
          </a:solidFill>
          <a:effectLst>
            <a:glow rad="139700">
              <a:srgbClr val="FFFF00">
                <a:alpha val="27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9113" y="1169313"/>
            <a:ext cx="3886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Download “Caustic – </a:t>
            </a:r>
            <a:r>
              <a:rPr lang="en-US" sz="1050" dirty="0" smtClean="0">
                <a:solidFill>
                  <a:srgbClr val="C00000"/>
                </a:solidFill>
              </a:rPr>
              <a:t>Naive Sampling” </a:t>
            </a:r>
            <a:r>
              <a:rPr lang="en-US" sz="1050" dirty="0">
                <a:solidFill>
                  <a:srgbClr val="C00000"/>
                </a:solidFill>
              </a:rPr>
              <a:t>from </a:t>
            </a:r>
            <a:r>
              <a:rPr lang="en-US" sz="1050" u="sng" dirty="0" smtClean="0">
                <a:solidFill>
                  <a:srgbClr val="C00000"/>
                </a:solidFill>
              </a:rPr>
              <a:t>tinyurl.com/</a:t>
            </a:r>
            <a:r>
              <a:rPr lang="en-US" sz="1050" u="sng" dirty="0" err="1" smtClean="0">
                <a:solidFill>
                  <a:srgbClr val="C00000"/>
                </a:solidFill>
              </a:rPr>
              <a:t>SpectralRayDifferentials</a:t>
            </a:r>
            <a:r>
              <a:rPr lang="en-US" sz="1050" dirty="0" smtClean="0">
                <a:solidFill>
                  <a:srgbClr val="C00000"/>
                </a:solidFill>
              </a:rPr>
              <a:t> if video is missing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8688" y="1169312"/>
            <a:ext cx="3886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Download “Caustic – </a:t>
            </a:r>
            <a:r>
              <a:rPr lang="en-US" sz="1050" dirty="0" smtClean="0">
                <a:solidFill>
                  <a:srgbClr val="C00000"/>
                </a:solidFill>
              </a:rPr>
              <a:t>Spectral Differentials” </a:t>
            </a:r>
            <a:r>
              <a:rPr lang="en-US" sz="1050" dirty="0">
                <a:solidFill>
                  <a:srgbClr val="C00000"/>
                </a:solidFill>
              </a:rPr>
              <a:t>from </a:t>
            </a:r>
            <a:r>
              <a:rPr lang="en-US" sz="1050" u="sng" dirty="0" smtClean="0">
                <a:solidFill>
                  <a:srgbClr val="C00000"/>
                </a:solidFill>
              </a:rPr>
              <a:t>tinyurl.com/</a:t>
            </a:r>
            <a:r>
              <a:rPr lang="en-US" sz="1050" u="sng" dirty="0" err="1" smtClean="0">
                <a:solidFill>
                  <a:srgbClr val="C00000"/>
                </a:solidFill>
              </a:rPr>
              <a:t>SpectralRayDifferentials</a:t>
            </a:r>
            <a:r>
              <a:rPr lang="en-US" sz="1050" dirty="0" smtClean="0">
                <a:solidFill>
                  <a:srgbClr val="C00000"/>
                </a:solidFill>
              </a:rPr>
              <a:t> if video is missing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4.07407E-6 L 0.07622 -4.07407E-6 " pathEditMode="relative" rAng="0" ptsTypes="AA">
                                      <p:cBhvr>
                                        <p:cTn id="8" dur="838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7.40741E-7 L 0.07518 -7.40741E-7 " pathEditMode="relative" rAng="0" ptsTypes="AA">
                                      <p:cBhvr>
                                        <p:cTn id="18" dur="838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6" y="1600200"/>
            <a:ext cx="4006334" cy="400633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21" y="1600200"/>
            <a:ext cx="4006334" cy="4006334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85826" y="5606534"/>
            <a:ext cx="3152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- 1 minute / frame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3991" y="5606534"/>
            <a:ext cx="289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</a:t>
            </a:r>
            <a:r>
              <a:rPr lang="en-US" sz="1600" smtClean="0">
                <a:solidFill>
                  <a:schemeClr val="bg2"/>
                </a:solidFill>
              </a:rPr>
              <a:t>1 minute / frame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Tracing (Arvo;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Eye Tracing (Thomas;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1637"/>
            <a:ext cx="2743200" cy="2743200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537" y="441698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–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2766" y="4414837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5987" y="439796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- 20 seconds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Eye Tracing (Thomas;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1637"/>
            <a:ext cx="2743200" cy="2743200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537" y="441698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–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2766" y="4414837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5987" y="439796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- 20 seconds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4600" y="5038725"/>
            <a:ext cx="4969934" cy="1600200"/>
            <a:chOff x="1803400" y="5038725"/>
            <a:chExt cx="4969934" cy="1600200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400" y="5038725"/>
              <a:ext cx="1600200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267" y="5038725"/>
              <a:ext cx="1600200" cy="1600200"/>
            </a:xfrm>
            <a:prstGeom prst="rect">
              <a:avLst/>
            </a:prstGeom>
            <a:ln w="38100" cap="rnd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134" y="5038725"/>
              <a:ext cx="1600200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45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Eye Tracing (Thomas;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1637"/>
            <a:ext cx="2743200" cy="2743200"/>
          </a:xfrm>
          <a:prstGeom prst="rect">
            <a:avLst/>
          </a:prstGeom>
          <a:ln w="38100" cap="rnd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671637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537" y="441698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–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2766" y="4414837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Ours - 1 second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5987" y="4397960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Stochastic - 20 seconds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4600" y="5038725"/>
            <a:ext cx="6654800" cy="1600200"/>
            <a:chOff x="1803400" y="5038725"/>
            <a:chExt cx="6654800" cy="1600200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400" y="5038725"/>
              <a:ext cx="1600200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267" y="5038725"/>
              <a:ext cx="1600200" cy="1600200"/>
            </a:xfrm>
            <a:prstGeom prst="rect">
              <a:avLst/>
            </a:prstGeom>
            <a:ln w="38100" cap="rnd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134" y="5038725"/>
              <a:ext cx="1600200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038725"/>
              <a:ext cx="1600200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32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38454" y="1817132"/>
            <a:ext cx="8267092" cy="3974068"/>
            <a:chOff x="381000" y="1817132"/>
            <a:chExt cx="8267092" cy="397406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17132"/>
              <a:ext cx="3974068" cy="39740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024" y="1817132"/>
              <a:ext cx="3974068" cy="39740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Eye Tracing </a:t>
            </a:r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(Thomas; 1986)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Real-time photon mapping (Wyman, Davis; 2006)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interactive_pm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55.1312" end="19115.7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4" y="1445627"/>
            <a:ext cx="7010400" cy="525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052766" y="6367046"/>
            <a:ext cx="30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Photon splatting – 25 Hz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Dispersive refraction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057400" y="1801413"/>
            <a:ext cx="4800434" cy="1954208"/>
            <a:chOff x="1905000" y="1801413"/>
            <a:chExt cx="4800434" cy="19542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801413"/>
              <a:ext cx="2460064" cy="1954208"/>
            </a:xfrm>
            <a:prstGeom prst="rect">
              <a:avLst/>
            </a:prstGeom>
            <a:noFill/>
            <a:ln>
              <a:noFill/>
            </a:ln>
            <a:effectLst>
              <a:outerShdw blurRad="25400" algn="ctr" rotWithShape="0">
                <a:prstClr val="black">
                  <a:alpha val="1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930909" y="2014887"/>
              <a:ext cx="1774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u="sng" dirty="0" smtClean="0"/>
                <a:t>Snell’s law:</a:t>
              </a:r>
              <a:endParaRPr lang="en-US" sz="2800" u="sng" dirty="0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654588"/>
              <a:ext cx="1543502" cy="77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765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Interactive on-screen caustic editing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8" name="interactive_pm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76.6112" end="4457.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4" y="1445626"/>
            <a:ext cx="7010400" cy="525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0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Conclusion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09629" y="1447800"/>
            <a:ext cx="7648571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Spectral Ray Differentials</a:t>
            </a:r>
          </a:p>
          <a:p>
            <a:r>
              <a:rPr lang="en-US" sz="2800" dirty="0" smtClean="0"/>
              <a:t>Extend the happy family of ray differentials</a:t>
            </a:r>
          </a:p>
          <a:p>
            <a:r>
              <a:rPr lang="en-US" sz="2800" dirty="0" smtClean="0"/>
              <a:t>Reconstruction / variance reduction method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2318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Conclusion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00917" y="3912302"/>
            <a:ext cx="3962400" cy="18472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In future</a:t>
            </a:r>
          </a:p>
          <a:p>
            <a:pPr lvl="1"/>
            <a:r>
              <a:rPr lang="en-US" sz="2400" dirty="0" smtClean="0"/>
              <a:t>Making SRD progressive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91099" y="3694938"/>
            <a:ext cx="3200400" cy="2687502"/>
            <a:chOff x="5181600" y="2209800"/>
            <a:chExt cx="3581400" cy="3007443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209800"/>
              <a:ext cx="3581400" cy="1461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755304"/>
              <a:ext cx="3581400" cy="1461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09629" y="1447800"/>
            <a:ext cx="7648571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Spectral Ray Differentials</a:t>
            </a:r>
          </a:p>
          <a:p>
            <a:r>
              <a:rPr lang="en-US" sz="2800" dirty="0" smtClean="0"/>
              <a:t>Extend the happy family of ray differentials</a:t>
            </a:r>
          </a:p>
          <a:p>
            <a:r>
              <a:rPr lang="en-US" sz="2800" dirty="0" smtClean="0"/>
              <a:t>Reconstruction / variance reduction method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002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Conclusion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00917" y="3912302"/>
            <a:ext cx="3962400" cy="18472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In future</a:t>
            </a:r>
          </a:p>
          <a:p>
            <a:pPr lvl="1"/>
            <a:r>
              <a:rPr lang="en-US" sz="2400" dirty="0" smtClean="0"/>
              <a:t>Making SRD progressive</a:t>
            </a:r>
          </a:p>
          <a:p>
            <a:pPr lvl="1"/>
            <a:r>
              <a:rPr lang="en-US" sz="2400" dirty="0" smtClean="0"/>
              <a:t>Application to other phenomena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91099" y="3694938"/>
            <a:ext cx="3200400" cy="2687502"/>
            <a:chOff x="5181600" y="2209800"/>
            <a:chExt cx="3581400" cy="3007443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209800"/>
              <a:ext cx="3581400" cy="1461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755304"/>
              <a:ext cx="3581400" cy="1461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09629" y="1447800"/>
            <a:ext cx="7648571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Spectral Ray Differentials</a:t>
            </a:r>
          </a:p>
          <a:p>
            <a:r>
              <a:rPr lang="en-US" sz="2800" dirty="0" smtClean="0"/>
              <a:t>Extend the happy family of ray differentials</a:t>
            </a:r>
          </a:p>
          <a:p>
            <a:r>
              <a:rPr lang="en-US" sz="2800" dirty="0" smtClean="0"/>
              <a:t>Reconstruction / variance reduction method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186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3276600"/>
            <a:ext cx="4114800" cy="2819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Thanks</a:t>
            </a:r>
            <a:endParaRPr lang="en-US" sz="2400" dirty="0" smtClean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Antti Oulasvirta, Oliver Klehm, Alexander Wilkie, Karol Myszkowski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Anonymous reviewers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You!</a:t>
            </a:r>
            <a:endParaRPr lang="en-US" sz="1100" dirty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More info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tinyurl.com/</a:t>
            </a:r>
            <a:r>
              <a:rPr lang="en-US" sz="1800" b="1" dirty="0" err="1" smtClean="0"/>
              <a:t>SpectralRayDifferentials</a:t>
            </a:r>
            <a:endParaRPr lang="en-US" sz="1800" dirty="0" smtClean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310165"/>
            <a:ext cx="6096000" cy="784225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Spectral Ray Differentials</a:t>
            </a:r>
            <a:endParaRPr lang="en-US" sz="2800" b="1" cap="small" dirty="0"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919765"/>
            <a:ext cx="5524500" cy="83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Oskar Elek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Tobias Ritschel </a:t>
            </a:r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Pablo Bauszat </a:t>
            </a:r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Marcus Magnor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  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Hans-Peter Seidel </a:t>
            </a:r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(1,3)</a:t>
            </a:r>
            <a:endParaRPr lang="en-US" sz="1400" baseline="30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52197" y="1757969"/>
            <a:ext cx="4924878" cy="483805"/>
            <a:chOff x="1257300" y="5509866"/>
            <a:chExt cx="6914142" cy="679224"/>
          </a:xfrm>
        </p:grpSpPr>
        <p:pic>
          <p:nvPicPr>
            <p:cNvPr id="16" name="Picture 4" descr="D:\MPI\Documents\Logos\MPII_logo_narrow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5599464"/>
              <a:ext cx="1770948" cy="48314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D:\MPI\Documents\Logos\Ud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524" y="5587198"/>
              <a:ext cx="1263832" cy="50767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D:\MPI\Documents\Logos\MMCI_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377" y="5509866"/>
              <a:ext cx="1213097" cy="662334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553487" y="5533049"/>
              <a:ext cx="1617955" cy="656041"/>
              <a:chOff x="6553487" y="5533049"/>
              <a:chExt cx="1617955" cy="656041"/>
            </a:xfrm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grpSpPr>
          <p:pic>
            <p:nvPicPr>
              <p:cNvPr id="20" name="Picture 10" descr="http://atcproyectos.ugr.es/recomp/images/stories/recomp_pictures/logos/DE_TUB_logo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487" y="5533049"/>
                <a:ext cx="521516" cy="615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075003" y="5540949"/>
                <a:ext cx="1096439" cy="648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22267D"/>
                    </a:solidFill>
                  </a:rPr>
                  <a:t>Technische</a:t>
                </a:r>
              </a:p>
              <a:p>
                <a:r>
                  <a:rPr lang="en-US" sz="800" b="1" dirty="0" smtClean="0">
                    <a:solidFill>
                      <a:srgbClr val="22267D"/>
                    </a:solidFill>
                  </a:rPr>
                  <a:t>Universit</a:t>
                </a:r>
                <a:r>
                  <a:rPr lang="de-DE" sz="800" b="1" dirty="0" smtClean="0">
                    <a:solidFill>
                      <a:srgbClr val="22267D"/>
                    </a:solidFill>
                  </a:rPr>
                  <a:t>ät</a:t>
                </a:r>
                <a:endParaRPr lang="en-US" sz="800" b="1" dirty="0" smtClean="0">
                  <a:solidFill>
                    <a:srgbClr val="22267D"/>
                  </a:solidFill>
                </a:endParaRPr>
              </a:p>
              <a:p>
                <a:r>
                  <a:rPr lang="en-US" sz="800" b="1" dirty="0" smtClean="0">
                    <a:solidFill>
                      <a:srgbClr val="22267D"/>
                    </a:solidFill>
                  </a:rPr>
                  <a:t>Braunschweig</a:t>
                </a:r>
                <a:endParaRPr lang="en-US" sz="800" b="1" dirty="0">
                  <a:solidFill>
                    <a:srgbClr val="22267D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242213" y="3134930"/>
            <a:ext cx="3124200" cy="3113470"/>
            <a:chOff x="5934146" y="3124200"/>
            <a:chExt cx="2752654" cy="2743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4572000"/>
              <a:ext cx="1295400" cy="1295400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124200"/>
              <a:ext cx="1295400" cy="1295400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146" y="3124200"/>
              <a:ext cx="1295400" cy="1295400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146" y="4572000"/>
              <a:ext cx="1295400" cy="1295400"/>
            </a:xfrm>
            <a:prstGeom prst="rect">
              <a:avLst/>
            </a:prstGeom>
            <a:ln>
              <a:noFill/>
            </a:ln>
            <a:effectLst>
              <a:outerShdw blurRad="1397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45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97" y="4120792"/>
            <a:ext cx="3455806" cy="1954208"/>
          </a:xfrm>
          <a:prstGeom prst="rect">
            <a:avLst/>
          </a:prstGeom>
          <a:noFill/>
          <a:ln>
            <a:noFill/>
          </a:ln>
          <a:effectLst>
            <a:outerShdw blurRad="254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Dispersive refraction</a:t>
            </a:r>
            <a:endParaRPr lang="en-US" cap="small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57400" y="1801413"/>
            <a:ext cx="4800434" cy="1954208"/>
            <a:chOff x="1905000" y="1801413"/>
            <a:chExt cx="4800434" cy="195420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801413"/>
              <a:ext cx="2460064" cy="1954208"/>
            </a:xfrm>
            <a:prstGeom prst="rect">
              <a:avLst/>
            </a:prstGeom>
            <a:noFill/>
            <a:ln>
              <a:noFill/>
            </a:ln>
            <a:effectLst>
              <a:outerShdw blurRad="25400" algn="ctr" rotWithShape="0">
                <a:prstClr val="black">
                  <a:alpha val="1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930909" y="2014887"/>
              <a:ext cx="1774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u="sng" dirty="0" smtClean="0"/>
                <a:t>Snell’s law:</a:t>
              </a:r>
              <a:endParaRPr lang="en-US" sz="2800" u="sng" dirty="0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654588"/>
              <a:ext cx="1543502" cy="77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23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2031"/>
            <a:ext cx="3733800" cy="2517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25894" y="5029198"/>
            <a:ext cx="2226906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Credit: Andrew Davidhazy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2031"/>
            <a:ext cx="4473836" cy="2517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305933" y="5029200"/>
            <a:ext cx="2548769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Credit: Peter Kutz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Dispersive refraction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14568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979325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91" y="2438400"/>
            <a:ext cx="3758009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 rot="16200000">
            <a:off x="3354548" y="3704253"/>
            <a:ext cx="2684106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Credit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:  Bad  Mobile  Phone  Camera </a:t>
            </a:r>
            <a:r>
              <a:rPr lang="en-US" sz="1100" baseline="30000" dirty="0" smtClean="0">
                <a:solidFill>
                  <a:schemeClr val="bg1">
                    <a:lumMod val="50000"/>
                  </a:schemeClr>
                </a:solidFill>
              </a:rPr>
              <a:t>TM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Dispersive refraction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42275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100" name="Picture 4" descr="D:\MPI\Talks\2014\06_EGSR\ske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62" y="2112170"/>
            <a:ext cx="3128864" cy="985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246686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660601" y="1985864"/>
            <a:ext cx="115442" cy="1214192"/>
            <a:chOff x="3064924" y="3587884"/>
            <a:chExt cx="115442" cy="1214192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96978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7270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97562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7854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81462" y="1985864"/>
            <a:ext cx="0" cy="12141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163521" y="1985864"/>
            <a:ext cx="115442" cy="1214192"/>
            <a:chOff x="3064924" y="3587884"/>
            <a:chExt cx="115442" cy="1214192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6441" y="1985864"/>
            <a:ext cx="115442" cy="1214192"/>
            <a:chOff x="3064924" y="3587884"/>
            <a:chExt cx="115442" cy="1214192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69361" y="1985864"/>
            <a:ext cx="115442" cy="1214192"/>
            <a:chOff x="3064924" y="3587884"/>
            <a:chExt cx="115442" cy="1214192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72281" y="1985864"/>
            <a:ext cx="115442" cy="1214192"/>
            <a:chOff x="3064924" y="3587884"/>
            <a:chExt cx="115442" cy="1214192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743200" y="1407023"/>
            <a:ext cx="197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Regular 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1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Dispersion rendering 101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81200" y="76200"/>
            <a:ext cx="5188174" cy="246221"/>
            <a:chOff x="1981200" y="76200"/>
            <a:chExt cx="5188174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3525884" y="76200"/>
              <a:ext cx="2092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Spectral Ray Differentials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>
              <a:off x="1981200" y="198752"/>
              <a:ext cx="1544684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3"/>
            </p:cNvCxnSpPr>
            <p:nvPr/>
          </p:nvCxnSpPr>
          <p:spPr>
            <a:xfrm flipV="1">
              <a:off x="5618124" y="198752"/>
              <a:ext cx="1551250" cy="559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238262" y="1985864"/>
            <a:ext cx="3128864" cy="1214192"/>
            <a:chOff x="2362200" y="2007294"/>
            <a:chExt cx="3128864" cy="1214192"/>
          </a:xfrm>
        </p:grpSpPr>
        <p:pic>
          <p:nvPicPr>
            <p:cNvPr id="4100" name="Picture 4" descr="D:\MPI\Talks\2014\06_EGSR\sketc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133600"/>
              <a:ext cx="3128864" cy="985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5908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278453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Oval 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V="1">
              <a:off x="309372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9664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956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60248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105400" y="2007294"/>
              <a:ext cx="0" cy="121419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28745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9037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29329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796219" y="2007294"/>
              <a:ext cx="115442" cy="1214192"/>
              <a:chOff x="3064924" y="3587884"/>
              <a:chExt cx="115442" cy="1214192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124200" y="3587884"/>
                <a:ext cx="0" cy="121419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3064924" y="4599494"/>
                <a:ext cx="115442" cy="115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7" name="Picture 4" descr="D:\MPI\Talks\2014\06_EGSR\ske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98" y="2112170"/>
            <a:ext cx="3128864" cy="985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349823" y="1985864"/>
            <a:ext cx="115442" cy="1214192"/>
            <a:chOff x="3064924" y="3587884"/>
            <a:chExt cx="115442" cy="1214192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02223" y="1985864"/>
            <a:ext cx="115442" cy="1214192"/>
            <a:chOff x="3064924" y="3587884"/>
            <a:chExt cx="115442" cy="121419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64223" y="1985864"/>
            <a:ext cx="115442" cy="1214192"/>
            <a:chOff x="3064924" y="3587884"/>
            <a:chExt cx="115442" cy="1214192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645223" y="1985864"/>
            <a:ext cx="115442" cy="1214192"/>
            <a:chOff x="3064924" y="3587884"/>
            <a:chExt cx="115442" cy="1214192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910781" y="1985864"/>
            <a:ext cx="115442" cy="1214192"/>
            <a:chOff x="3064924" y="3587884"/>
            <a:chExt cx="115442" cy="1214192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3124200" y="3587884"/>
              <a:ext cx="0" cy="12141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3064924" y="4599494"/>
              <a:ext cx="115442" cy="115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743200" y="1407023"/>
            <a:ext cx="197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Regular sampling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6110673" y="1407023"/>
            <a:ext cx="223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Stochastic 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31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30161</TotalTime>
  <Words>1052</Words>
  <Application>Microsoft Office PowerPoint</Application>
  <PresentationFormat>On-screen Show (4:3)</PresentationFormat>
  <Paragraphs>274</Paragraphs>
  <Slides>44</Slides>
  <Notes>34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Spectral Ray Differentials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Ray Differentials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Physically-Based Rendering of Participating Media</dc:title>
  <dc:creator>Oskee</dc:creator>
  <cp:lastModifiedBy>Oskee</cp:lastModifiedBy>
  <cp:revision>210</cp:revision>
  <dcterms:created xsi:type="dcterms:W3CDTF">2014-01-31T14:14:59Z</dcterms:created>
  <dcterms:modified xsi:type="dcterms:W3CDTF">2014-06-30T17:07:52Z</dcterms:modified>
</cp:coreProperties>
</file>