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65" r:id="rId2"/>
    <p:sldId id="268" r:id="rId3"/>
    <p:sldId id="269" r:id="rId4"/>
    <p:sldId id="267" r:id="rId5"/>
    <p:sldId id="270" r:id="rId6"/>
    <p:sldId id="271" r:id="rId7"/>
    <p:sldId id="272" r:id="rId8"/>
    <p:sldId id="276" r:id="rId9"/>
    <p:sldId id="278" r:id="rId10"/>
    <p:sldId id="279" r:id="rId11"/>
    <p:sldId id="281" r:id="rId12"/>
    <p:sldId id="282" r:id="rId13"/>
    <p:sldId id="287" r:id="rId14"/>
    <p:sldId id="285" r:id="rId15"/>
    <p:sldId id="291" r:id="rId16"/>
    <p:sldId id="286" r:id="rId17"/>
    <p:sldId id="292" r:id="rId18"/>
    <p:sldId id="294" r:id="rId19"/>
    <p:sldId id="295" r:id="rId20"/>
    <p:sldId id="296" r:id="rId21"/>
    <p:sldId id="297" r:id="rId22"/>
    <p:sldId id="298" r:id="rId23"/>
    <p:sldId id="299" r:id="rId24"/>
    <p:sldId id="300" r:id="rId25"/>
    <p:sldId id="301" r:id="rId26"/>
    <p:sldId id="302" r:id="rId27"/>
    <p:sldId id="304" r:id="rId28"/>
    <p:sldId id="283" r:id="rId29"/>
    <p:sldId id="284" r:id="rId30"/>
    <p:sldId id="303" r:id="rId31"/>
  </p:sldIdLst>
  <p:sldSz cx="10691813" cy="7559675"/>
  <p:notesSz cx="6858000" cy="9144000"/>
  <p:defaultTextStyle>
    <a:defPPr>
      <a:defRPr lang="cs-CZ"/>
    </a:defPPr>
    <a:lvl1pPr marL="0" algn="l" defTabSz="914074" rtl="0" eaLnBrk="1" latinLnBrk="0" hangingPunct="1">
      <a:defRPr sz="1800" kern="1200">
        <a:solidFill>
          <a:schemeClr val="tx1"/>
        </a:solidFill>
        <a:latin typeface="+mn-lt"/>
        <a:ea typeface="+mn-ea"/>
        <a:cs typeface="+mn-cs"/>
      </a:defRPr>
    </a:lvl1pPr>
    <a:lvl2pPr marL="457037"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8" algn="l" defTabSz="914074" rtl="0" eaLnBrk="1" latinLnBrk="0" hangingPunct="1">
      <a:defRPr sz="1800" kern="1200">
        <a:solidFill>
          <a:schemeClr val="tx1"/>
        </a:solidFill>
        <a:latin typeface="+mn-lt"/>
        <a:ea typeface="+mn-ea"/>
        <a:cs typeface="+mn-cs"/>
      </a:defRPr>
    </a:lvl4pPr>
    <a:lvl5pPr marL="1828145" algn="l" defTabSz="914074" rtl="0" eaLnBrk="1" latinLnBrk="0" hangingPunct="1">
      <a:defRPr sz="1800" kern="1200">
        <a:solidFill>
          <a:schemeClr val="tx1"/>
        </a:solidFill>
        <a:latin typeface="+mn-lt"/>
        <a:ea typeface="+mn-ea"/>
        <a:cs typeface="+mn-cs"/>
      </a:defRPr>
    </a:lvl5pPr>
    <a:lvl6pPr marL="2285179" algn="l" defTabSz="914074" rtl="0" eaLnBrk="1" latinLnBrk="0" hangingPunct="1">
      <a:defRPr sz="1800" kern="1200">
        <a:solidFill>
          <a:schemeClr val="tx1"/>
        </a:solidFill>
        <a:latin typeface="+mn-lt"/>
        <a:ea typeface="+mn-ea"/>
        <a:cs typeface="+mn-cs"/>
      </a:defRPr>
    </a:lvl6pPr>
    <a:lvl7pPr marL="2742216" algn="l" defTabSz="914074" rtl="0" eaLnBrk="1" latinLnBrk="0" hangingPunct="1">
      <a:defRPr sz="1800" kern="1200">
        <a:solidFill>
          <a:schemeClr val="tx1"/>
        </a:solidFill>
        <a:latin typeface="+mn-lt"/>
        <a:ea typeface="+mn-ea"/>
        <a:cs typeface="+mn-cs"/>
      </a:defRPr>
    </a:lvl7pPr>
    <a:lvl8pPr marL="3199250" algn="l" defTabSz="914074" rtl="0" eaLnBrk="1" latinLnBrk="0" hangingPunct="1">
      <a:defRPr sz="1800" kern="1200">
        <a:solidFill>
          <a:schemeClr val="tx1"/>
        </a:solidFill>
        <a:latin typeface="+mn-lt"/>
        <a:ea typeface="+mn-ea"/>
        <a:cs typeface="+mn-cs"/>
      </a:defRPr>
    </a:lvl8pPr>
    <a:lvl9pPr marL="3656287" algn="l" defTabSz="91407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p15:clr>
            <a:srgbClr val="A4A3A4"/>
          </p15:clr>
        </p15:guide>
        <p15:guide id="2" pos="3367">
          <p15:clr>
            <a:srgbClr val="A4A3A4"/>
          </p15:clr>
        </p15:guide>
        <p15:guide id="3"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B18"/>
    <a:srgbClr val="000000"/>
    <a:srgbClr val="671F72"/>
    <a:srgbClr val="7030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30" autoAdjust="0"/>
    <p:restoredTop sz="86674" autoAdjust="0"/>
  </p:normalViewPr>
  <p:slideViewPr>
    <p:cSldViewPr snapToGrid="0">
      <p:cViewPr varScale="1">
        <p:scale>
          <a:sx n="98" d="100"/>
          <a:sy n="98" d="100"/>
        </p:scale>
        <p:origin x="-1614" y="-72"/>
      </p:cViewPr>
      <p:guideLst>
        <p:guide orient="horz" pos="2381"/>
        <p:guide pos="3367"/>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DA7BD-03D7-498D-A045-0D2AA1B09BC2}" type="datetimeFigureOut">
              <a:rPr lang="cs-CZ" smtClean="0"/>
              <a:t>25. 7. 2018</a:t>
            </a:fld>
            <a:endParaRPr lang="cs-CZ"/>
          </a:p>
        </p:txBody>
      </p:sp>
      <p:sp>
        <p:nvSpPr>
          <p:cNvPr id="4" name="Zástupný symbol pro obrázek snímk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868F1-7D3A-48E5-8825-E5D7D4839EE2}" type="slidenum">
              <a:rPr lang="cs-CZ" smtClean="0"/>
              <a:t>‹#›</a:t>
            </a:fld>
            <a:endParaRPr lang="cs-CZ"/>
          </a:p>
        </p:txBody>
      </p:sp>
    </p:spTree>
    <p:extLst>
      <p:ext uri="{BB962C8B-B14F-4D97-AF65-F5344CB8AC3E}">
        <p14:creationId xmlns:p14="http://schemas.microsoft.com/office/powerpoint/2010/main" val="4029701730"/>
      </p:ext>
    </p:extLst>
  </p:cSld>
  <p:clrMap bg1="lt1" tx1="dk1" bg2="lt2" tx2="dk2" accent1="accent1" accent2="accent2" accent3="accent3" accent4="accent4" accent5="accent5" accent6="accent6" hlink="hlink" folHlink="folHlink"/>
  <p:notesStyle>
    <a:lvl1pPr marL="0" algn="l" defTabSz="914074" rtl="0" eaLnBrk="1" latinLnBrk="0" hangingPunct="1">
      <a:defRPr sz="1100" kern="1200">
        <a:solidFill>
          <a:schemeClr val="tx1"/>
        </a:solidFill>
        <a:latin typeface="+mn-lt"/>
        <a:ea typeface="+mn-ea"/>
        <a:cs typeface="+mn-cs"/>
      </a:defRPr>
    </a:lvl1pPr>
    <a:lvl2pPr marL="457037" algn="l" defTabSz="914074" rtl="0" eaLnBrk="1" latinLnBrk="0" hangingPunct="1">
      <a:defRPr sz="1100" kern="1200">
        <a:solidFill>
          <a:schemeClr val="tx1"/>
        </a:solidFill>
        <a:latin typeface="+mn-lt"/>
        <a:ea typeface="+mn-ea"/>
        <a:cs typeface="+mn-cs"/>
      </a:defRPr>
    </a:lvl2pPr>
    <a:lvl3pPr marL="914074" algn="l" defTabSz="914074" rtl="0" eaLnBrk="1" latinLnBrk="0" hangingPunct="1">
      <a:defRPr sz="1100" kern="1200">
        <a:solidFill>
          <a:schemeClr val="tx1"/>
        </a:solidFill>
        <a:latin typeface="+mn-lt"/>
        <a:ea typeface="+mn-ea"/>
        <a:cs typeface="+mn-cs"/>
      </a:defRPr>
    </a:lvl3pPr>
    <a:lvl4pPr marL="1371108" algn="l" defTabSz="914074" rtl="0" eaLnBrk="1" latinLnBrk="0" hangingPunct="1">
      <a:defRPr sz="1100" kern="1200">
        <a:solidFill>
          <a:schemeClr val="tx1"/>
        </a:solidFill>
        <a:latin typeface="+mn-lt"/>
        <a:ea typeface="+mn-ea"/>
        <a:cs typeface="+mn-cs"/>
      </a:defRPr>
    </a:lvl4pPr>
    <a:lvl5pPr marL="1828145" algn="l" defTabSz="914074" rtl="0" eaLnBrk="1" latinLnBrk="0" hangingPunct="1">
      <a:defRPr sz="1100" kern="1200">
        <a:solidFill>
          <a:schemeClr val="tx1"/>
        </a:solidFill>
        <a:latin typeface="+mn-lt"/>
        <a:ea typeface="+mn-ea"/>
        <a:cs typeface="+mn-cs"/>
      </a:defRPr>
    </a:lvl5pPr>
    <a:lvl6pPr marL="2285179" algn="l" defTabSz="914074" rtl="0" eaLnBrk="1" latinLnBrk="0" hangingPunct="1">
      <a:defRPr sz="1100" kern="1200">
        <a:solidFill>
          <a:schemeClr val="tx1"/>
        </a:solidFill>
        <a:latin typeface="+mn-lt"/>
        <a:ea typeface="+mn-ea"/>
        <a:cs typeface="+mn-cs"/>
      </a:defRPr>
    </a:lvl6pPr>
    <a:lvl7pPr marL="2742216" algn="l" defTabSz="914074" rtl="0" eaLnBrk="1" latinLnBrk="0" hangingPunct="1">
      <a:defRPr sz="1100" kern="1200">
        <a:solidFill>
          <a:schemeClr val="tx1"/>
        </a:solidFill>
        <a:latin typeface="+mn-lt"/>
        <a:ea typeface="+mn-ea"/>
        <a:cs typeface="+mn-cs"/>
      </a:defRPr>
    </a:lvl7pPr>
    <a:lvl8pPr marL="3199250" algn="l" defTabSz="914074" rtl="0" eaLnBrk="1" latinLnBrk="0" hangingPunct="1">
      <a:defRPr sz="1100" kern="1200">
        <a:solidFill>
          <a:schemeClr val="tx1"/>
        </a:solidFill>
        <a:latin typeface="+mn-lt"/>
        <a:ea typeface="+mn-ea"/>
        <a:cs typeface="+mn-cs"/>
      </a:defRPr>
    </a:lvl8pPr>
    <a:lvl9pPr marL="3656287" algn="l" defTabSz="91407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got interested in this while working on color and texture reproduction in 3D printing</a:t>
            </a:r>
          </a:p>
          <a:p>
            <a:pPr marL="171450" indent="-171450">
              <a:buFontTx/>
              <a:buChar char="-"/>
            </a:pPr>
            <a:r>
              <a:rPr lang="en-US" baseline="0" dirty="0" smtClean="0"/>
              <a:t>These are preliminary, proof-of-concept results</a:t>
            </a:r>
          </a:p>
          <a:p>
            <a:pPr marL="171450" indent="-171450">
              <a:buFontTx/>
              <a:buChar char="-"/>
            </a:pPr>
            <a:r>
              <a:rPr lang="en-US" baseline="0" dirty="0" smtClean="0"/>
              <a:t>The main point of presenting this is to incite further discussion based on preliminary, proof-of-concept results</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a:t>
            </a:fld>
            <a:endParaRPr lang="cs-CZ"/>
          </a:p>
        </p:txBody>
      </p:sp>
    </p:spTree>
    <p:extLst>
      <p:ext uri="{BB962C8B-B14F-4D97-AF65-F5344CB8AC3E}">
        <p14:creationId xmlns:p14="http://schemas.microsoft.com/office/powerpoint/2010/main" val="317595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To</a:t>
            </a:r>
            <a:r>
              <a:rPr lang="en-US" baseline="0" smtClean="0"/>
              <a:t> obtain as accurate as possible homogeneous BSSRDF, we fit to a brute-force analog MC simulated data</a:t>
            </a:r>
          </a:p>
          <a:p>
            <a:pPr marL="171450" indent="-171450">
              <a:buFontTx/>
              <a:buChar char="-"/>
            </a:pPr>
            <a:r>
              <a:rPr lang="en-US" baseline="0" smtClean="0"/>
              <a:t>Then fit a mixture of negative exponentials (i=1..6) parametrized by MFP-normalized radial distance and albedo (fixing IOR=1.5 and scattering isotropy g=0.3)</a:t>
            </a:r>
          </a:p>
          <a:p>
            <a:pPr marL="171450" indent="-171450">
              <a:buFontTx/>
              <a:buChar char="-"/>
            </a:pPr>
            <a:r>
              <a:rPr lang="en-US" baseline="0" smtClean="0"/>
              <a:t>Similar to Christensen, who however assume index-matched materials</a:t>
            </a:r>
            <a:endParaRPr lang="en-US"/>
          </a:p>
        </p:txBody>
      </p:sp>
      <p:sp>
        <p:nvSpPr>
          <p:cNvPr id="4" name="Slide Number Placeholder 3"/>
          <p:cNvSpPr>
            <a:spLocks noGrp="1"/>
          </p:cNvSpPr>
          <p:nvPr>
            <p:ph type="sldNum" sz="quarter" idx="10"/>
          </p:nvPr>
        </p:nvSpPr>
        <p:spPr/>
        <p:txBody>
          <a:bodyPr/>
          <a:lstStyle/>
          <a:p>
            <a:fld id="{824868F1-7D3A-48E5-8825-E5D7D4839EE2}" type="slidenum">
              <a:rPr lang="cs-CZ" smtClean="0"/>
              <a:t>13</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want to explicitly account for the material distribution</a:t>
            </a:r>
            <a:r>
              <a:rPr lang="en-US" baseline="0" dirty="0" smtClean="0"/>
              <a:t> around Xi and </a:t>
            </a:r>
            <a:r>
              <a:rPr lang="en-US" baseline="0" dirty="0" err="1" smtClean="0"/>
              <a:t>Xe</a:t>
            </a:r>
            <a:r>
              <a:rPr lang="en-US" baseline="0" dirty="0" smtClean="0"/>
              <a:t>, but still do this in a principled way</a:t>
            </a:r>
          </a:p>
          <a:p>
            <a:pPr marL="171450" indent="-171450">
              <a:buFontTx/>
              <a:buChar char="-"/>
            </a:pPr>
            <a:r>
              <a:rPr lang="en-US" baseline="0" dirty="0" smtClean="0"/>
              <a:t>Idea: statistically average unweighted (i.e. as if in a homogeneous medium) transport paths and describe the distribution (density) by a </a:t>
            </a:r>
            <a:r>
              <a:rPr lang="en-US" b="1" baseline="0" dirty="0" smtClean="0"/>
              <a:t>generic aggregation kernel</a:t>
            </a:r>
          </a:p>
          <a:p>
            <a:pPr marL="171450" indent="-171450">
              <a:buFontTx/>
              <a:buChar char="-"/>
            </a:pPr>
            <a:r>
              <a:rPr lang="en-US" b="0" baseline="0" dirty="0" smtClean="0"/>
              <a:t>This doesn’t rely on any heuristics, as opposed to previous approaches</a:t>
            </a:r>
            <a:endParaRPr lang="en-US" b="0" dirty="0"/>
          </a:p>
        </p:txBody>
      </p:sp>
      <p:sp>
        <p:nvSpPr>
          <p:cNvPr id="4" name="Slide Number Placeholder 3"/>
          <p:cNvSpPr>
            <a:spLocks noGrp="1"/>
          </p:cNvSpPr>
          <p:nvPr>
            <p:ph type="sldNum" sz="quarter" idx="10"/>
          </p:nvPr>
        </p:nvSpPr>
        <p:spPr/>
        <p:txBody>
          <a:bodyPr/>
          <a:lstStyle/>
          <a:p>
            <a:fld id="{824868F1-7D3A-48E5-8825-E5D7D4839EE2}" type="slidenum">
              <a:rPr lang="cs-CZ" smtClean="0"/>
              <a:t>14</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Currently we use uniform sampling within the illuminated area (discussion about IS later)</a:t>
            </a:r>
          </a:p>
          <a:p>
            <a:pPr marL="171450" indent="-171450">
              <a:buFontTx/>
              <a:buChar char="-"/>
            </a:pPr>
            <a:r>
              <a:rPr lang="en-US" smtClean="0"/>
              <a:t>The aggregation</a:t>
            </a:r>
            <a:r>
              <a:rPr lang="en-US" baseline="0" smtClean="0"/>
              <a:t> kernel is a 3-component GMM, evaluated in constant time using a Gaussian pyramid (as opposed to MC intagration of Sone2017)</a:t>
            </a:r>
          </a:p>
          <a:p>
            <a:pPr marL="171450" indent="-171450">
              <a:buFontTx/>
              <a:buChar char="-"/>
            </a:pPr>
            <a:r>
              <a:rPr lang="en-US" baseline="0" smtClean="0"/>
              <a:t>This yields the ‘transport’ parameters (now just the albedo)</a:t>
            </a:r>
            <a:endParaRPr lang="en-US"/>
          </a:p>
        </p:txBody>
      </p:sp>
      <p:sp>
        <p:nvSpPr>
          <p:cNvPr id="4" name="Slide Number Placeholder 3"/>
          <p:cNvSpPr>
            <a:spLocks noGrp="1"/>
          </p:cNvSpPr>
          <p:nvPr>
            <p:ph type="sldNum" sz="quarter" idx="10"/>
          </p:nvPr>
        </p:nvSpPr>
        <p:spPr/>
        <p:txBody>
          <a:bodyPr/>
          <a:lstStyle/>
          <a:p>
            <a:fld id="{824868F1-7D3A-48E5-8825-E5D7D4839EE2}" type="slidenum">
              <a:rPr lang="cs-CZ" smtClean="0"/>
              <a:t>15</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a:t>
            </a:r>
            <a:r>
              <a:rPr lang="en-US" baseline="0" dirty="0" smtClean="0"/>
              <a:t> rephrase, the idea is to account for both the local material properties at Xi/</a:t>
            </a:r>
            <a:r>
              <a:rPr lang="en-US" baseline="0" dirty="0" err="1" smtClean="0"/>
              <a:t>Xe</a:t>
            </a:r>
            <a:r>
              <a:rPr lang="en-US" baseline="0" dirty="0" smtClean="0"/>
              <a:t>, and the global distribution in their surroundings</a:t>
            </a:r>
          </a:p>
          <a:p>
            <a:pPr marL="171450" indent="-171450">
              <a:buFontTx/>
              <a:buChar char="-"/>
            </a:pPr>
            <a:r>
              <a:rPr lang="en-US" baseline="0" dirty="0" smtClean="0"/>
              <a:t>Currently we simply read out the local albedos, but rigorously averaging the distribution of single-scattering sites would be better</a:t>
            </a:r>
            <a:endParaRPr lang="en-US" dirty="0" smtClean="0"/>
          </a:p>
          <a:p>
            <a:pPr marL="171450" indent="-171450">
              <a:buFontTx/>
              <a:buChar char="-"/>
            </a:pPr>
            <a:r>
              <a:rPr lang="en-US" dirty="0" smtClean="0"/>
              <a:t>Why is this advantageous? Both evaluated alternatives – factorization and aggregation –</a:t>
            </a:r>
            <a:r>
              <a:rPr lang="en-US" baseline="0" dirty="0" smtClean="0"/>
              <a:t> miss either the global or local features</a:t>
            </a:r>
          </a:p>
          <a:p>
            <a:pPr marL="171450" indent="-171450">
              <a:buFontTx/>
              <a:buChar char="-"/>
            </a:pPr>
            <a:r>
              <a:rPr lang="en-US" baseline="0" dirty="0" smtClean="0"/>
              <a:t>T</a:t>
            </a:r>
            <a:r>
              <a:rPr lang="en-US" dirty="0" smtClean="0"/>
              <a:t>his is not to talk down factorization! It’s just not meant for this in first place</a:t>
            </a:r>
            <a:r>
              <a:rPr lang="en-US" baseline="0" dirty="0" smtClean="0"/>
              <a:t> – we merely use it as a stand-in for other local heuristics…</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16</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Simple canonical scene:</a:t>
            </a:r>
            <a:r>
              <a:rPr lang="en-US" baseline="0" dirty="0" smtClean="0"/>
              <a:t> flat textured object, constant optical density, cone light with radius 1 MFP</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18</a:t>
            </a:fld>
            <a:endParaRPr lang="cs-CZ"/>
          </a:p>
        </p:txBody>
      </p:sp>
    </p:spTree>
    <p:extLst>
      <p:ext uri="{BB962C8B-B14F-4D97-AF65-F5344CB8AC3E}">
        <p14:creationId xmlns:p14="http://schemas.microsoft.com/office/powerpoint/2010/main" val="379576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74" rtl="0" eaLnBrk="1" fontAlgn="auto" latinLnBrk="0" hangingPunct="1">
              <a:lnSpc>
                <a:spcPct val="100000"/>
              </a:lnSpc>
              <a:spcBef>
                <a:spcPts val="0"/>
              </a:spcBef>
              <a:spcAft>
                <a:spcPts val="0"/>
              </a:spcAft>
              <a:buClrTx/>
              <a:buSzTx/>
              <a:buFontTx/>
              <a:buNone/>
              <a:tabLst/>
              <a:defRPr/>
            </a:pPr>
            <a:r>
              <a:rPr lang="en-US" dirty="0" smtClean="0"/>
              <a:t>- Simple canonical scene:</a:t>
            </a:r>
            <a:r>
              <a:rPr lang="en-US" baseline="0" dirty="0" smtClean="0"/>
              <a:t> flat textured object, constant optical density, cone light with radius 1 MFP</a:t>
            </a:r>
            <a:endParaRPr lang="en-US" dirty="0" smtClean="0"/>
          </a:p>
        </p:txBody>
      </p:sp>
      <p:sp>
        <p:nvSpPr>
          <p:cNvPr id="4" name="Slide Number Placeholder 3"/>
          <p:cNvSpPr>
            <a:spLocks noGrp="1"/>
          </p:cNvSpPr>
          <p:nvPr>
            <p:ph type="sldNum" sz="quarter" idx="10"/>
          </p:nvPr>
        </p:nvSpPr>
        <p:spPr/>
        <p:txBody>
          <a:bodyPr/>
          <a:lstStyle/>
          <a:p>
            <a:fld id="{824868F1-7D3A-48E5-8825-E5D7D4839EE2}" type="slidenum">
              <a:rPr lang="cs-CZ" smtClean="0"/>
              <a:t>19</a:t>
            </a:fld>
            <a:endParaRPr lang="cs-CZ"/>
          </a:p>
        </p:txBody>
      </p:sp>
    </p:spTree>
    <p:extLst>
      <p:ext uri="{BB962C8B-B14F-4D97-AF65-F5344CB8AC3E}">
        <p14:creationId xmlns:p14="http://schemas.microsoft.com/office/powerpoint/2010/main" val="340729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74" rtl="0" eaLnBrk="1" fontAlgn="auto" latinLnBrk="0" hangingPunct="1">
              <a:lnSpc>
                <a:spcPct val="100000"/>
              </a:lnSpc>
              <a:spcBef>
                <a:spcPts val="0"/>
              </a:spcBef>
              <a:spcAft>
                <a:spcPts val="0"/>
              </a:spcAft>
              <a:buClrTx/>
              <a:buSzTx/>
              <a:buFontTx/>
              <a:buNone/>
              <a:tabLst/>
              <a:defRPr/>
            </a:pPr>
            <a:r>
              <a:rPr lang="en-US" dirty="0" smtClean="0"/>
              <a:t>- Simple canonical scene:</a:t>
            </a:r>
            <a:r>
              <a:rPr lang="en-US" baseline="0" dirty="0" smtClean="0"/>
              <a:t> flat textured object, constant optical density, cone light with radius 1 MFP</a:t>
            </a:r>
            <a:endParaRPr lang="en-US" dirty="0" smtClean="0"/>
          </a:p>
        </p:txBody>
      </p:sp>
      <p:sp>
        <p:nvSpPr>
          <p:cNvPr id="4" name="Slide Number Placeholder 3"/>
          <p:cNvSpPr>
            <a:spLocks noGrp="1"/>
          </p:cNvSpPr>
          <p:nvPr>
            <p:ph type="sldNum" sz="quarter" idx="10"/>
          </p:nvPr>
        </p:nvSpPr>
        <p:spPr/>
        <p:txBody>
          <a:bodyPr/>
          <a:lstStyle/>
          <a:p>
            <a:fld id="{824868F1-7D3A-48E5-8825-E5D7D4839EE2}" type="slidenum">
              <a:rPr lang="cs-CZ" smtClean="0"/>
              <a:t>20</a:t>
            </a:fld>
            <a:endParaRPr lang="cs-CZ"/>
          </a:p>
        </p:txBody>
      </p:sp>
    </p:spTree>
    <p:extLst>
      <p:ext uri="{BB962C8B-B14F-4D97-AF65-F5344CB8AC3E}">
        <p14:creationId xmlns:p14="http://schemas.microsoft.com/office/powerpoint/2010/main" val="303390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Same scene as before, but the light</a:t>
            </a:r>
            <a:r>
              <a:rPr lang="en-US" baseline="0" dirty="0" smtClean="0"/>
              <a:t> radius is 4 MFP and we vary optical density</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21</a:t>
            </a:fld>
            <a:endParaRPr lang="cs-CZ"/>
          </a:p>
        </p:txBody>
      </p:sp>
    </p:spTree>
    <p:extLst>
      <p:ext uri="{BB962C8B-B14F-4D97-AF65-F5344CB8AC3E}">
        <p14:creationId xmlns:p14="http://schemas.microsoft.com/office/powerpoint/2010/main" val="87493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mn-lt"/>
                <a:ea typeface="+mn-ea"/>
                <a:cs typeface="+mn-cs"/>
              </a:rPr>
              <a:t>Paper:</a:t>
            </a:r>
            <a:r>
              <a:rPr lang="en-US" sz="1100" b="0" i="0" u="none" strike="noStrike" kern="1200" baseline="0" dirty="0" smtClean="0">
                <a:solidFill>
                  <a:schemeClr val="tx1"/>
                </a:solidFill>
                <a:latin typeface="+mn-lt"/>
                <a:ea typeface="+mn-ea"/>
                <a:cs typeface="+mn-cs"/>
              </a:rPr>
              <a:t> At the moment, the parameter aggregation kernel is fit manually, as a proof of concept. A better course of action would be numerically fitting a meta-parametric model to the distributions of (contribution-weighted) sub-surface paths for every pair of surface points and required medium parametrizations. Such a meta-model would then output the aggregation kernel on-the-fly, for instance again in the form of a Gaussian mixture model.</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23</a:t>
            </a:fld>
            <a:endParaRPr lang="cs-CZ"/>
          </a:p>
        </p:txBody>
      </p:sp>
    </p:spTree>
    <p:extLst>
      <p:ext uri="{BB962C8B-B14F-4D97-AF65-F5344CB8AC3E}">
        <p14:creationId xmlns:p14="http://schemas.microsoft.com/office/powerpoint/2010/main" val="1850276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mn-lt"/>
                <a:ea typeface="+mn-ea"/>
                <a:cs typeface="+mn-cs"/>
              </a:rPr>
              <a:t>Paper:</a:t>
            </a:r>
            <a:r>
              <a:rPr lang="en-US" sz="1100" b="0" i="0" u="none" strike="noStrike" kern="1200" baseline="0" dirty="0" smtClean="0">
                <a:solidFill>
                  <a:schemeClr val="tx1"/>
                </a:solidFill>
                <a:latin typeface="+mn-lt"/>
                <a:ea typeface="+mn-ea"/>
                <a:cs typeface="+mn-cs"/>
              </a:rPr>
              <a:t> While the aggregation of other medium properties beyond the scattering albedo is desirable, arguably the most relevant is handling the optical density. We conjecture that rather than using a simple average [SHK17], it should be used as a scaling factor during the albedo aggregation. This of course needs to be verified by future experiments.</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24</a:t>
            </a:fld>
            <a:endParaRPr lang="cs-CZ"/>
          </a:p>
        </p:txBody>
      </p:sp>
    </p:spTree>
    <p:extLst>
      <p:ext uri="{BB962C8B-B14F-4D97-AF65-F5344CB8AC3E}">
        <p14:creationId xmlns:p14="http://schemas.microsoft.com/office/powerpoint/2010/main" val="290478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This</a:t>
            </a:r>
            <a:r>
              <a:rPr lang="en-US" baseline="0" smtClean="0"/>
              <a:t> largely is a separate problem, the above papers are a good starting point</a:t>
            </a:r>
          </a:p>
          <a:p>
            <a:pPr marL="171450" indent="-171450">
              <a:buFontTx/>
              <a:buChar char="-"/>
            </a:pPr>
            <a:r>
              <a:rPr lang="en-US" baseline="0" smtClean="0"/>
              <a:t>We actually compare to the factorized model proposed in these works though</a:t>
            </a:r>
            <a:endParaRPr lang="en-US" smtClean="0"/>
          </a:p>
        </p:txBody>
      </p:sp>
      <p:sp>
        <p:nvSpPr>
          <p:cNvPr id="4" name="Slide Number Placeholder 3"/>
          <p:cNvSpPr>
            <a:spLocks noGrp="1"/>
          </p:cNvSpPr>
          <p:nvPr>
            <p:ph type="sldNum" sz="quarter" idx="10"/>
          </p:nvPr>
        </p:nvSpPr>
        <p:spPr/>
        <p:txBody>
          <a:bodyPr/>
          <a:lstStyle/>
          <a:p>
            <a:fld id="{824868F1-7D3A-48E5-8825-E5D7D4839EE2}" type="slidenum">
              <a:rPr lang="cs-CZ" smtClean="0"/>
              <a:t>3</a:t>
            </a:fld>
            <a:endParaRPr lang="cs-CZ"/>
          </a:p>
        </p:txBody>
      </p:sp>
    </p:spTree>
    <p:extLst>
      <p:ext uri="{BB962C8B-B14F-4D97-AF65-F5344CB8AC3E}">
        <p14:creationId xmlns:p14="http://schemas.microsoft.com/office/powerpoint/2010/main" val="324784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mn-lt"/>
                <a:ea typeface="+mn-ea"/>
                <a:cs typeface="+mn-cs"/>
              </a:rPr>
              <a:t>Paper:</a:t>
            </a:r>
            <a:r>
              <a:rPr lang="en-US" sz="1100" b="0" i="0" u="none" strike="noStrike" kern="1200" baseline="0" dirty="0" smtClean="0">
                <a:solidFill>
                  <a:schemeClr val="tx1"/>
                </a:solidFill>
                <a:latin typeface="+mn-lt"/>
                <a:ea typeface="+mn-ea"/>
                <a:cs typeface="+mn-cs"/>
              </a:rPr>
              <a:t> Our implementation currently uses a uniform distribution of sample points during the evaluation, resulting in significant noise even after 1k samples. The main challenge in deriving an efficient importance-sampling scheme for the proposed model is that rather than given explicitly, the SV-BSSRDF is implicitly defined by the pair of sampling points. One possible approach to tackle this circular dependence could be a multi-level sampling scheme, where the sample point were found iteratively, based on increasingly more accurate estimates of the transport kernel.</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25</a:t>
            </a:fld>
            <a:endParaRPr lang="cs-CZ"/>
          </a:p>
        </p:txBody>
      </p:sp>
    </p:spTree>
    <p:extLst>
      <p:ext uri="{BB962C8B-B14F-4D97-AF65-F5344CB8AC3E}">
        <p14:creationId xmlns:p14="http://schemas.microsoft.com/office/powerpoint/2010/main" val="1347947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Paper:</a:t>
            </a:r>
            <a:r>
              <a:rPr lang="en-US" baseline="0" dirty="0" smtClean="0"/>
              <a:t> </a:t>
            </a:r>
            <a:r>
              <a:rPr lang="en-US" sz="1100" b="0" i="0" u="none" strike="noStrike" kern="1200" baseline="0" dirty="0" smtClean="0">
                <a:solidFill>
                  <a:schemeClr val="tx1"/>
                </a:solidFill>
                <a:latin typeface="+mn-lt"/>
                <a:ea typeface="+mn-ea"/>
                <a:cs typeface="+mn-cs"/>
              </a:rPr>
              <a:t>Since the basis BSSRDF determines the accuracy of the global transport, research in this direction is highly relevant. Also, to make the aggregation work for more general geometries and full 3D material parameters distributions, additional investigation of higher-dimensional aggregation kernels and surface-adaptive sampling techniques [FHK14,SHK17] is, too, warranted.</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26</a:t>
            </a:fld>
            <a:endParaRPr lang="cs-CZ"/>
          </a:p>
        </p:txBody>
      </p:sp>
    </p:spTree>
    <p:extLst>
      <p:ext uri="{BB962C8B-B14F-4D97-AF65-F5344CB8AC3E}">
        <p14:creationId xmlns:p14="http://schemas.microsoft.com/office/powerpoint/2010/main" val="13429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Basic description what sub-surface scattering is and how to estimate it using a BSSRDF</a:t>
            </a:r>
          </a:p>
          <a:p>
            <a:pPr marL="171450" indent="-171450">
              <a:buFontTx/>
              <a:buChar char="-"/>
            </a:pPr>
            <a:r>
              <a:rPr lang="en-US" baseline="0" dirty="0" smtClean="0"/>
              <a:t>The BSSRDF can be derived from first principles or empirically (e.g. by fitting to simulated/acquired data)</a:t>
            </a:r>
          </a:p>
          <a:p>
            <a:pPr marL="171450" indent="-171450">
              <a:buFontTx/>
              <a:buChar char="-"/>
            </a:pPr>
            <a:r>
              <a:rPr lang="en-US" dirty="0" smtClean="0"/>
              <a:t>Roughly</a:t>
            </a:r>
            <a:r>
              <a:rPr lang="en-US" baseline="0" dirty="0" smtClean="0"/>
              <a:t> speaking, it’s a volumetric counterpart to a BRDF</a:t>
            </a:r>
          </a:p>
          <a:p>
            <a:pPr marL="171450" marR="0" lvl="0" indent="-171450" algn="l" defTabSz="914074" rtl="0" eaLnBrk="1" fontAlgn="auto" latinLnBrk="0" hangingPunct="1">
              <a:lnSpc>
                <a:spcPct val="100000"/>
              </a:lnSpc>
              <a:spcBef>
                <a:spcPts val="0"/>
              </a:spcBef>
              <a:spcAft>
                <a:spcPts val="0"/>
              </a:spcAft>
              <a:buClrTx/>
              <a:buSzTx/>
              <a:buFontTx/>
              <a:buChar char="-"/>
              <a:tabLst/>
              <a:defRPr/>
            </a:pPr>
            <a:r>
              <a:rPr lang="en-US" baseline="0" dirty="0" smtClean="0"/>
              <a:t>Mention that for simplicity, we are going to operate on flat, half-infinite objects with properties defined by 2D textures (extruded vertically)</a:t>
            </a:r>
          </a:p>
          <a:p>
            <a:pPr marL="0" indent="0">
              <a:buFontTx/>
              <a:buNone/>
            </a:pP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5</a:t>
            </a:fld>
            <a:endParaRPr lang="cs-CZ"/>
          </a:p>
        </p:txBody>
      </p:sp>
    </p:spTree>
    <p:extLst>
      <p:ext uri="{BB962C8B-B14F-4D97-AF65-F5344CB8AC3E}">
        <p14:creationId xmlns:p14="http://schemas.microsoft.com/office/powerpoint/2010/main" val="338854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Works well for </a:t>
            </a:r>
            <a:r>
              <a:rPr lang="en-US" b="1" dirty="0" smtClean="0"/>
              <a:t>homogeneous</a:t>
            </a:r>
            <a:r>
              <a:rPr lang="en-US" dirty="0" smtClean="0"/>
              <a:t> volumetric materials with </a:t>
            </a:r>
            <a:r>
              <a:rPr lang="en-US" b="1" dirty="0" smtClean="0"/>
              <a:t>transport on a small scale</a:t>
            </a:r>
            <a:r>
              <a:rPr lang="en-US" dirty="0" smtClean="0"/>
              <a:t> (smaller than some</a:t>
            </a:r>
            <a:r>
              <a:rPr lang="en-US" baseline="0" dirty="0" smtClean="0"/>
              <a:t> basic feature size)</a:t>
            </a:r>
          </a:p>
          <a:p>
            <a:pPr marL="171450" indent="-171450">
              <a:buFontTx/>
              <a:buChar char="-"/>
            </a:pPr>
            <a:r>
              <a:rPr lang="en-US" baseline="0" dirty="0" smtClean="0"/>
              <a:t>Stone, skin, plastic, wax…</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6</a:t>
            </a:fld>
            <a:endParaRPr lang="cs-CZ"/>
          </a:p>
        </p:txBody>
      </p:sp>
    </p:spTree>
    <p:extLst>
      <p:ext uri="{BB962C8B-B14F-4D97-AF65-F5344CB8AC3E}">
        <p14:creationId xmlns:p14="http://schemas.microsoft.com/office/powerpoint/2010/main" val="237799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But less</a:t>
            </a:r>
            <a:r>
              <a:rPr lang="en-US" baseline="0" smtClean="0"/>
              <a:t> so when the geometric or optical features have higher frequency than the transport</a:t>
            </a:r>
          </a:p>
          <a:p>
            <a:pPr marL="171450" marR="0" indent="-171450" algn="l" defTabSz="914074" rtl="0" eaLnBrk="1" fontAlgn="auto" latinLnBrk="0" hangingPunct="1">
              <a:lnSpc>
                <a:spcPct val="100000"/>
              </a:lnSpc>
              <a:spcBef>
                <a:spcPts val="0"/>
              </a:spcBef>
              <a:spcAft>
                <a:spcPts val="0"/>
              </a:spcAft>
              <a:buClrTx/>
              <a:buSzTx/>
              <a:buFontTx/>
              <a:buChar char="-"/>
              <a:tabLst/>
              <a:defRPr/>
            </a:pPr>
            <a:r>
              <a:rPr lang="en-US" baseline="0" smtClean="0"/>
              <a:t>This is what got us involved, since we’ve been interested in fabricating detailed color textures</a:t>
            </a:r>
            <a:endParaRPr lang="en-US" smtClean="0"/>
          </a:p>
          <a:p>
            <a:pPr marL="171450" indent="-171450">
              <a:buFontTx/>
              <a:buChar char="-"/>
            </a:pPr>
            <a:r>
              <a:rPr lang="en-US" baseline="0" smtClean="0"/>
              <a:t>The above (</a:t>
            </a:r>
            <a:r>
              <a:rPr lang="en-US" b="1" baseline="0" smtClean="0"/>
              <a:t>proportion between the scale of transport and material features</a:t>
            </a:r>
            <a:r>
              <a:rPr lang="en-US" baseline="0" smtClean="0"/>
              <a:t>) is the key consideration of our work</a:t>
            </a:r>
          </a:p>
        </p:txBody>
      </p:sp>
      <p:sp>
        <p:nvSpPr>
          <p:cNvPr id="4" name="Slide Number Placeholder 3"/>
          <p:cNvSpPr>
            <a:spLocks noGrp="1"/>
          </p:cNvSpPr>
          <p:nvPr>
            <p:ph type="sldNum" sz="quarter" idx="10"/>
          </p:nvPr>
        </p:nvSpPr>
        <p:spPr/>
        <p:txBody>
          <a:bodyPr/>
          <a:lstStyle/>
          <a:p>
            <a:fld id="{824868F1-7D3A-48E5-8825-E5D7D4839EE2}" type="slidenum">
              <a:rPr lang="cs-CZ" smtClean="0"/>
              <a:t>7</a:t>
            </a:fld>
            <a:endParaRPr lang="cs-CZ"/>
          </a:p>
        </p:txBody>
      </p:sp>
    </p:spTree>
    <p:extLst>
      <p:ext uri="{BB962C8B-B14F-4D97-AF65-F5344CB8AC3E}">
        <p14:creationId xmlns:p14="http://schemas.microsoft.com/office/powerpoint/2010/main" val="80665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For heterogeneous materials, however, the kernel is a rather messy function</a:t>
            </a:r>
          </a:p>
          <a:p>
            <a:pPr marL="171450" indent="-171450">
              <a:buFontTx/>
              <a:buChar char="-"/>
            </a:pPr>
            <a:r>
              <a:rPr lang="en-US" dirty="0" smtClean="0"/>
              <a:t>It can be reasonably behaved</a:t>
            </a:r>
            <a:r>
              <a:rPr lang="en-US" baseline="0" dirty="0" smtClean="0"/>
              <a:t> for materials with regular or random structure…</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8</a:t>
            </a:fld>
            <a:endParaRPr lang="cs-CZ"/>
          </a:p>
        </p:txBody>
      </p:sp>
    </p:spTree>
    <p:extLst>
      <p:ext uri="{BB962C8B-B14F-4D97-AF65-F5344CB8AC3E}">
        <p14:creationId xmlns:p14="http://schemas.microsoft.com/office/powerpoint/2010/main" val="383129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…but for those with lots of explicit features, both the local and global structure determines the transport</a:t>
            </a:r>
          </a:p>
          <a:p>
            <a:pPr marL="171450" indent="-171450">
              <a:buFontTx/>
              <a:buChar char="-"/>
            </a:pPr>
            <a:r>
              <a:rPr lang="en-US" baseline="0" dirty="0" smtClean="0"/>
              <a:t>And again: this problem becomes more apparent for transport ‘larger’ than the feature size</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9</a:t>
            </a:fld>
            <a:endParaRPr lang="cs-CZ"/>
          </a:p>
        </p:txBody>
      </p:sp>
    </p:spTree>
    <p:extLst>
      <p:ext uri="{BB962C8B-B14F-4D97-AF65-F5344CB8AC3E}">
        <p14:creationId xmlns:p14="http://schemas.microsoft.com/office/powerpoint/2010/main" val="383129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The two key ideas that we employ here are:</a:t>
            </a:r>
          </a:p>
          <a:p>
            <a:pPr marL="171450" indent="-171450">
              <a:buFontTx/>
              <a:buChar char="-"/>
            </a:pPr>
            <a:r>
              <a:rPr lang="en-US" smtClean="0"/>
              <a:t>1) statistically</a:t>
            </a:r>
            <a:r>
              <a:rPr lang="en-US" baseline="0" smtClean="0"/>
              <a:t> characterize the (unweighted) path distribution that connects Xi and Xe by an </a:t>
            </a:r>
            <a:r>
              <a:rPr lang="en-US" b="1" baseline="0" smtClean="0"/>
              <a:t>aggregation kernel</a:t>
            </a:r>
            <a:endParaRPr lang="en-US" b="0" baseline="0" smtClean="0"/>
          </a:p>
          <a:p>
            <a:pPr marL="171450" indent="-171450">
              <a:buFontTx/>
              <a:buChar char="-"/>
            </a:pPr>
            <a:r>
              <a:rPr lang="en-US" b="0" baseline="0" smtClean="0"/>
              <a:t>2) split the transport into </a:t>
            </a:r>
            <a:r>
              <a:rPr lang="en-US" b="1" baseline="0" smtClean="0"/>
              <a:t>local and global factors</a:t>
            </a:r>
            <a:r>
              <a:rPr lang="en-US" b="0" baseline="0" smtClean="0"/>
              <a:t> to account for both overall energy distribution and sensitivity to local features (essentially equivalent to single/multiple scattering decomposition)</a:t>
            </a:r>
            <a:endParaRPr lang="en-US" b="0"/>
          </a:p>
        </p:txBody>
      </p:sp>
      <p:sp>
        <p:nvSpPr>
          <p:cNvPr id="4" name="Slide Number Placeholder 3"/>
          <p:cNvSpPr>
            <a:spLocks noGrp="1"/>
          </p:cNvSpPr>
          <p:nvPr>
            <p:ph type="sldNum" sz="quarter" idx="10"/>
          </p:nvPr>
        </p:nvSpPr>
        <p:spPr/>
        <p:txBody>
          <a:bodyPr/>
          <a:lstStyle/>
          <a:p>
            <a:fld id="{824868F1-7D3A-48E5-8825-E5D7D4839EE2}" type="slidenum">
              <a:rPr lang="cs-CZ" smtClean="0"/>
              <a:t>10</a:t>
            </a:fld>
            <a:endParaRPr lang="cs-CZ"/>
          </a:p>
        </p:txBody>
      </p:sp>
    </p:spTree>
    <p:extLst>
      <p:ext uri="{BB962C8B-B14F-4D97-AF65-F5344CB8AC3E}">
        <p14:creationId xmlns:p14="http://schemas.microsoft.com/office/powerpoint/2010/main" val="383129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What follows is a generic outline of the proposed methodology, a scheme if you will</a:t>
            </a:r>
            <a:endParaRPr lang="en-US" baseline="0" dirty="0" smtClean="0"/>
          </a:p>
          <a:p>
            <a:pPr marL="171450" indent="-171450">
              <a:buFontTx/>
              <a:buChar char="-"/>
            </a:pPr>
            <a:r>
              <a:rPr lang="en-US" dirty="0" smtClean="0"/>
              <a:t>Most</a:t>
            </a:r>
            <a:r>
              <a:rPr lang="en-US" baseline="0" dirty="0" smtClean="0"/>
              <a:t> of the steps are currently only proof-of-concept implementations; later we discuss how to generalize them in future</a:t>
            </a:r>
          </a:p>
          <a:p>
            <a:pPr marL="171450" indent="-171450">
              <a:buFontTx/>
              <a:buChar char="-"/>
            </a:pPr>
            <a:r>
              <a:rPr lang="en-US" b="1" dirty="0" smtClean="0"/>
              <a:t>Preprocessing:</a:t>
            </a:r>
            <a:r>
              <a:rPr lang="en-US" baseline="0" dirty="0" smtClean="0"/>
              <a:t> understanding the light transport overall</a:t>
            </a:r>
          </a:p>
          <a:p>
            <a:pPr marL="171450" indent="-171450">
              <a:buFontTx/>
              <a:buChar char="-"/>
            </a:pPr>
            <a:r>
              <a:rPr lang="en-US" b="1" baseline="0" dirty="0" smtClean="0"/>
              <a:t>Runtime:</a:t>
            </a:r>
            <a:r>
              <a:rPr lang="en-US" baseline="0" dirty="0" smtClean="0"/>
              <a:t> accounting for the specific parameter distribution in applying the model</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12</a:t>
            </a:fld>
            <a:endParaRPr lang="cs-CZ"/>
          </a:p>
        </p:txBody>
      </p:sp>
    </p:spTree>
    <p:extLst>
      <p:ext uri="{BB962C8B-B14F-4D97-AF65-F5344CB8AC3E}">
        <p14:creationId xmlns:p14="http://schemas.microsoft.com/office/powerpoint/2010/main" val="4269756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 y="2"/>
            <a:ext cx="10690687" cy="7344834"/>
          </a:xfrm>
          <a:prstGeom prst="rect">
            <a:avLst/>
          </a:prstGeom>
        </p:spPr>
      </p:pic>
      <p:sp>
        <p:nvSpPr>
          <p:cNvPr id="2" name="Nadpis 1"/>
          <p:cNvSpPr>
            <a:spLocks noGrp="1"/>
          </p:cNvSpPr>
          <p:nvPr>
            <p:ph type="ctrTitle" hasCustomPrompt="1"/>
          </p:nvPr>
        </p:nvSpPr>
        <p:spPr>
          <a:xfrm>
            <a:off x="539191" y="2370108"/>
            <a:ext cx="9753444" cy="2820390"/>
          </a:xfrm>
        </p:spPr>
        <p:txBody>
          <a:bodyPr anchor="b">
            <a:normAutofit/>
          </a:bodyPr>
          <a:lstStyle>
            <a:lvl1pPr algn="l">
              <a:defRPr sz="4500">
                <a:solidFill>
                  <a:schemeClr val="bg1"/>
                </a:solidFill>
              </a:defRPr>
            </a:lvl1pPr>
          </a:lstStyle>
          <a:p>
            <a:r>
              <a:rPr lang="en-US" dirty="0" smtClean="0"/>
              <a:t>&lt;Presentation Title&gt;</a:t>
            </a:r>
            <a:endParaRPr lang="cs-CZ" dirty="0"/>
          </a:p>
        </p:txBody>
      </p:sp>
      <p:sp>
        <p:nvSpPr>
          <p:cNvPr id="3"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947498" y="6987367"/>
            <a:ext cx="3709603" cy="261576"/>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Computer Graphics Group</a:t>
            </a:r>
            <a:r>
              <a:rPr lang="sk-SK" sz="1100" b="0" i="0" u="none" strike="noStrike" kern="1200" baseline="0" smtClean="0">
                <a:solidFill>
                  <a:schemeClr val="accent1"/>
                </a:solidFill>
                <a:latin typeface="Myriad Pro" panose="020B0503030403020204" pitchFamily="34" charset="0"/>
                <a:ea typeface="+mn-ea"/>
                <a:cs typeface="+mn-cs"/>
              </a:rPr>
              <a:t>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Charles University in Prague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endParaRPr lang="cs-CZ" sz="1100" dirty="0">
              <a:solidFill>
                <a:schemeClr val="accent1"/>
              </a:solidFill>
              <a:latin typeface="Myriad Pro" panose="020B0503030403020204" pitchFamily="34" charset="0"/>
            </a:endParaRPr>
          </a:p>
        </p:txBody>
      </p:sp>
      <p:sp>
        <p:nvSpPr>
          <p:cNvPr id="9" name="TextovéPole 7"/>
          <p:cNvSpPr txBox="1"/>
          <p:nvPr userDrawn="1"/>
        </p:nvSpPr>
        <p:spPr>
          <a:xfrm>
            <a:off x="3713229" y="6777049"/>
            <a:ext cx="6178158" cy="430853"/>
          </a:xfrm>
          <a:prstGeom prst="rect">
            <a:avLst/>
          </a:prstGeom>
          <a:noFill/>
        </p:spPr>
        <p:txBody>
          <a:bodyPr wrap="square" lIns="91407" tIns="45703" rIns="91407" bIns="45703" rtlCol="0">
            <a:spAutoFit/>
          </a:bodyPr>
          <a:lstStyle/>
          <a:p>
            <a:pPr marL="0" marR="0" indent="0" algn="ctr" defTabSz="914074" rtl="0" eaLnBrk="1" fontAlgn="auto" latinLnBrk="0" hangingPunct="1">
              <a:lnSpc>
                <a:spcPct val="100000"/>
              </a:lnSpc>
              <a:spcBef>
                <a:spcPts val="0"/>
              </a:spcBef>
              <a:spcAft>
                <a:spcPts val="0"/>
              </a:spcAft>
              <a:buClrTx/>
              <a:buSzTx/>
              <a:buFontTx/>
              <a:buNone/>
              <a:tabLst/>
              <a:defRPr/>
            </a:pPr>
            <a:r>
              <a:rPr lang="cs-CZ" sz="800" b="0" i="0" u="none" strike="noStrike" kern="1200" baseline="0" dirty="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dirty="0" smtClean="0">
                <a:solidFill>
                  <a:schemeClr val="accent1"/>
                </a:solidFill>
                <a:latin typeface="Myriad Pro" panose="020B0503030403020204" pitchFamily="34" charset="0"/>
                <a:ea typeface="+mn-ea"/>
                <a:cs typeface="+mn-cs"/>
              </a:rPr>
              <a:t>Oskar Elek </a:t>
            </a:r>
            <a:r>
              <a:rPr lang="cs-CZ" sz="800" b="0" i="0" u="none" strike="noStrike" kern="1200" baseline="0" dirty="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oskar.elek@gmail.com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r>
              <a:rPr lang="en-US"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cgg.mff.cuni.cz/~oskar</a:t>
            </a:r>
            <a:r>
              <a:rPr lang="cs-CZ" sz="1100" b="0" i="0" u="none" strike="noStrike" kern="1200" baseline="0" smtClean="0">
                <a:solidFill>
                  <a:schemeClr val="accent1"/>
                </a:solidFill>
                <a:latin typeface="Myriad Pro" panose="020B0503030403020204" pitchFamily="34" charset="0"/>
                <a:ea typeface="+mn-ea"/>
                <a:cs typeface="+mn-cs"/>
              </a:rPr>
              <a:t>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endParaRPr lang="cs-CZ" sz="1100" smtClean="0">
              <a:solidFill>
                <a:schemeClr val="accent1"/>
              </a:solidFill>
              <a:latin typeface="Myriad Pro" panose="020B0503030403020204" pitchFamily="34" charset="0"/>
            </a:endParaRPr>
          </a:p>
          <a:p>
            <a:pPr algn="ctr"/>
            <a:endParaRPr lang="cs-CZ" sz="11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2230824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smtClean="0"/>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cs-CZ" smtClean="0"/>
              <a:t>Oskar Elek and Jaroslav Krivanek: Principled Kernel Prediction for Spatially Varying BSSRDFs</a:t>
            </a:r>
            <a:endParaRPr lang="cs-CZ" dirty="0"/>
          </a:p>
        </p:txBody>
      </p:sp>
      <p:sp>
        <p:nvSpPr>
          <p:cNvPr id="6" name="Zástupný symbol pro číslo snímku 5"/>
          <p:cNvSpPr>
            <a:spLocks noGrp="1"/>
          </p:cNvSpPr>
          <p:nvPr>
            <p:ph type="sldNum" sz="quarter" idx="12"/>
          </p:nvPr>
        </p:nvSpPr>
        <p:spPr>
          <a:xfrm>
            <a:off x="9950298" y="7197333"/>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sp>
        <p:nvSpPr>
          <p:cNvPr id="7" name="Zástupný symbol pro obsah 6"/>
          <p:cNvSpPr>
            <a:spLocks noGrp="1"/>
          </p:cNvSpPr>
          <p:nvPr>
            <p:ph sz="quarter" idx="13" hasCustomPrompt="1"/>
          </p:nvPr>
        </p:nvSpPr>
        <p:spPr>
          <a:xfrm>
            <a:off x="563061" y="1216194"/>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77" indent="-269777">
              <a:defRPr>
                <a:solidFill>
                  <a:schemeClr val="bg1"/>
                </a:solidFill>
              </a:defRPr>
            </a:lvl4pPr>
            <a:lvl5pPr marL="536384" indent="-266605">
              <a:defRPr>
                <a:solidFill>
                  <a:schemeClr val="bg1"/>
                </a:solidFill>
              </a:defRPr>
            </a:lvl5pPr>
          </a:lstStyle>
          <a:p>
            <a:pPr lvl="0"/>
            <a:r>
              <a:rPr lang="en-US" smtClean="0"/>
              <a:t>Paragraph</a:t>
            </a:r>
          </a:p>
          <a:p>
            <a:pPr lvl="1"/>
            <a:r>
              <a:rPr lang="en-US" smtClean="0"/>
              <a:t>Sub-paragraph</a:t>
            </a:r>
          </a:p>
          <a:p>
            <a:pPr lvl="2"/>
            <a:r>
              <a:rPr lang="en-US" smtClean="0"/>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25248184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3" name="Zástupný symbol pro obsah 2"/>
          <p:cNvSpPr>
            <a:spLocks noGrp="1"/>
          </p:cNvSpPr>
          <p:nvPr>
            <p:ph sz="half" idx="1" hasCustomPrompt="1"/>
          </p:nvPr>
        </p:nvSpPr>
        <p:spPr>
          <a:xfrm>
            <a:off x="563055" y="1216194"/>
            <a:ext cx="4716028" cy="5734145"/>
          </a:xfrm>
        </p:spPr>
        <p:txBody>
          <a:bodyPr/>
          <a:lstStyle/>
          <a:p>
            <a:pPr lvl="0"/>
            <a:r>
              <a:rPr lang="en-US" smtClean="0"/>
              <a:t>Bulletted list</a:t>
            </a:r>
          </a:p>
          <a:p>
            <a:pPr lvl="1"/>
            <a:r>
              <a:rPr lang="en-US" smtClean="0"/>
              <a:t>Level Two</a:t>
            </a:r>
          </a:p>
          <a:p>
            <a:pPr lvl="2"/>
            <a:r>
              <a:rPr lang="en-US" smtClean="0"/>
              <a:t>Level Three</a:t>
            </a:r>
            <a:endParaRPr lang="cs-CZ" dirty="0"/>
          </a:p>
        </p:txBody>
      </p:sp>
      <p:sp>
        <p:nvSpPr>
          <p:cNvPr id="4" name="Zástupný symbol pro obsah 3"/>
          <p:cNvSpPr>
            <a:spLocks noGrp="1"/>
          </p:cNvSpPr>
          <p:nvPr>
            <p:ph sz="half" idx="2" hasCustomPrompt="1"/>
          </p:nvPr>
        </p:nvSpPr>
        <p:spPr>
          <a:xfrm>
            <a:off x="5412730" y="1216194"/>
            <a:ext cx="4695219" cy="5734145"/>
          </a:xfrm>
        </p:spPr>
        <p:txBody>
          <a:bodyPr/>
          <a:lstStyle/>
          <a:p>
            <a:pPr lvl="0"/>
            <a:r>
              <a:rPr lang="en-US" smtClean="0"/>
              <a:t>Bulletted list</a:t>
            </a:r>
          </a:p>
          <a:p>
            <a:pPr lvl="1"/>
            <a:r>
              <a:rPr lang="en-US" smtClean="0"/>
              <a:t>Level Two</a:t>
            </a:r>
          </a:p>
          <a:p>
            <a:pPr lvl="2"/>
            <a:r>
              <a:rPr lang="en-US" smtClean="0"/>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209554" y="7197333"/>
            <a:ext cx="9402910"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10300721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3" name="Zástupný symbol pro obsah 2"/>
          <p:cNvSpPr>
            <a:spLocks noGrp="1"/>
          </p:cNvSpPr>
          <p:nvPr>
            <p:ph sz="half" idx="1" hasCustomPrompt="1"/>
          </p:nvPr>
        </p:nvSpPr>
        <p:spPr>
          <a:xfrm>
            <a:off x="563055" y="1216194"/>
            <a:ext cx="4716028" cy="5734145"/>
          </a:xfrm>
        </p:spPr>
        <p:txBody>
          <a:bodyPr>
            <a:normAutofit/>
          </a:bodyPr>
          <a:lstStyle>
            <a:lvl1pPr marL="0" indent="0">
              <a:buNone/>
              <a:defRPr sz="2400" b="1"/>
            </a:lvl1pPr>
            <a:lvl2pPr marL="0" indent="0">
              <a:buNone/>
              <a:defRPr sz="2400" u="sng"/>
            </a:lvl2pPr>
            <a:lvl3pPr marL="0" indent="0">
              <a:buNone/>
              <a:defRPr sz="2400"/>
            </a:lvl3pPr>
            <a:lvl4pPr marL="266605" indent="-266605">
              <a:defRPr/>
            </a:lvl4pPr>
            <a:lvl5pPr marL="537967" indent="-271364">
              <a:defRPr/>
            </a:lvl5pPr>
          </a:lstStyle>
          <a:p>
            <a:pPr lvl="0"/>
            <a:r>
              <a:rPr lang="en-US" smtClean="0"/>
              <a:t>Paragraph</a:t>
            </a:r>
          </a:p>
          <a:p>
            <a:pPr lvl="1"/>
            <a:r>
              <a:rPr lang="en-US" smtClean="0"/>
              <a:t>Sub-paragraph</a:t>
            </a:r>
          </a:p>
          <a:p>
            <a:pPr lvl="2"/>
            <a:r>
              <a:rPr lang="en-US" smtClean="0"/>
              <a:t>Text</a:t>
            </a:r>
            <a:endParaRPr lang="cs-CZ" dirty="0"/>
          </a:p>
        </p:txBody>
      </p:sp>
      <p:sp>
        <p:nvSpPr>
          <p:cNvPr id="4" name="Zástupný symbol pro obsah 3"/>
          <p:cNvSpPr>
            <a:spLocks noGrp="1"/>
          </p:cNvSpPr>
          <p:nvPr>
            <p:ph sz="half" idx="2" hasCustomPrompt="1"/>
          </p:nvPr>
        </p:nvSpPr>
        <p:spPr>
          <a:xfrm>
            <a:off x="5412730" y="1216194"/>
            <a:ext cx="4695219" cy="5734145"/>
          </a:xfrm>
        </p:spPr>
        <p:txBody>
          <a:bodyPr>
            <a:normAutofit/>
          </a:bodyPr>
          <a:lstStyle>
            <a:lvl1pPr marL="0" indent="0">
              <a:buNone/>
              <a:defRPr sz="2400" b="1"/>
            </a:lvl1pPr>
            <a:lvl2pPr marL="0" indent="0">
              <a:buNone/>
              <a:defRPr sz="2400" u="sng"/>
            </a:lvl2pPr>
            <a:lvl3pPr marL="0" indent="0">
              <a:buNone/>
              <a:defRPr sz="2400"/>
            </a:lvl3pPr>
            <a:lvl4pPr marL="266605" indent="-266605">
              <a:defRPr/>
            </a:lvl4pPr>
            <a:lvl5pPr marL="537967" indent="-271364">
              <a:defRPr/>
            </a:lvl5pPr>
          </a:lstStyle>
          <a:p>
            <a:pPr lvl="0"/>
            <a:r>
              <a:rPr lang="en-US" smtClean="0"/>
              <a:t>Paragraph</a:t>
            </a:r>
          </a:p>
          <a:p>
            <a:pPr lvl="1"/>
            <a:r>
              <a:rPr lang="en-US" smtClean="0"/>
              <a:t>Sub-paragraph</a:t>
            </a:r>
          </a:p>
          <a:p>
            <a:pPr lvl="2"/>
            <a:r>
              <a:rPr lang="en-US" smtClean="0"/>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180975" y="7197333"/>
            <a:ext cx="943148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35209736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t>‹#›</a:t>
            </a:fld>
            <a:endParaRPr lang="cs-CZ"/>
          </a:p>
        </p:txBody>
      </p:sp>
      <p:sp>
        <p:nvSpPr>
          <p:cNvPr id="6" name="Zástupný symbol pro zápatí 4"/>
          <p:cNvSpPr>
            <a:spLocks noGrp="1"/>
          </p:cNvSpPr>
          <p:nvPr>
            <p:ph type="ftr" sz="quarter" idx="3"/>
          </p:nvPr>
        </p:nvSpPr>
        <p:spPr>
          <a:xfrm>
            <a:off x="209554" y="7197333"/>
            <a:ext cx="9402910"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37289988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616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 y="2"/>
            <a:ext cx="10690687" cy="7344834"/>
          </a:xfrm>
          <a:prstGeom prst="rect">
            <a:avLst/>
          </a:prstGeom>
        </p:spPr>
      </p:pic>
      <p:sp>
        <p:nvSpPr>
          <p:cNvPr id="2" name="Nadpis 1"/>
          <p:cNvSpPr>
            <a:spLocks noGrp="1"/>
          </p:cNvSpPr>
          <p:nvPr>
            <p:ph type="ctrTitle" hasCustomPrompt="1"/>
          </p:nvPr>
        </p:nvSpPr>
        <p:spPr>
          <a:xfrm>
            <a:off x="539191" y="2517753"/>
            <a:ext cx="9753444" cy="2631887"/>
          </a:xfrm>
        </p:spPr>
        <p:txBody>
          <a:bodyPr anchor="b">
            <a:normAutofit/>
          </a:bodyPr>
          <a:lstStyle>
            <a:lvl1pPr algn="l">
              <a:defRPr sz="4000">
                <a:solidFill>
                  <a:schemeClr val="bg1"/>
                </a:solidFill>
              </a:defRPr>
            </a:lvl1pPr>
          </a:lstStyle>
          <a:p>
            <a:r>
              <a:rPr lang="en-US" smtClean="0"/>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441749" y="6987367"/>
            <a:ext cx="4721099" cy="261576"/>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Computer Graphics Group</a:t>
            </a:r>
            <a:r>
              <a:rPr lang="sk-SK" sz="1100" b="0" i="0" u="none" strike="noStrike" kern="1200" baseline="0" smtClean="0">
                <a:solidFill>
                  <a:srgbClr val="EB6B18"/>
                </a:solidFill>
                <a:latin typeface="Myriad Pro" panose="020B0503030403020204" pitchFamily="34" charset="0"/>
                <a:ea typeface="+mn-ea"/>
                <a:cs typeface="+mn-cs"/>
              </a:rPr>
              <a: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Charles University in Prague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cgg.mff.cuni.cz</a:t>
            </a:r>
            <a:r>
              <a:rPr lang="cs-CZ" sz="1100" b="0" i="0" u="none" strike="noStrike" kern="1200" baseline="0" smtClean="0">
                <a:solidFill>
                  <a:srgbClr val="EB6B18"/>
                </a:solidFill>
                <a:latin typeface="Myriad Pro" panose="020B0503030403020204" pitchFamily="34" charset="0"/>
                <a:ea typeface="+mn-ea"/>
                <a:cs typeface="+mn-cs"/>
              </a:rPr>
              <a: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1100" dirty="0">
              <a:solidFill>
                <a:srgbClr val="EB6B18"/>
              </a:solidFill>
              <a:latin typeface="Myriad Pro" panose="020B0503030403020204" pitchFamily="34" charset="0"/>
            </a:endParaRPr>
          </a:p>
        </p:txBody>
      </p:sp>
      <p:sp>
        <p:nvSpPr>
          <p:cNvPr id="6" name="TextovéPole 7"/>
          <p:cNvSpPr txBox="1"/>
          <p:nvPr userDrawn="1"/>
        </p:nvSpPr>
        <p:spPr>
          <a:xfrm>
            <a:off x="4901026" y="6778103"/>
            <a:ext cx="3802577" cy="261576"/>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&lt;SPEAKER NAME&gt;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&lt;SPEAKER EMAIL&gt;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&lt;SPEAKER WEB&gt;</a:t>
            </a:r>
            <a:r>
              <a:rPr lang="cs-CZ" sz="1100" b="0" i="0" u="none" strike="noStrike" kern="1200" baseline="0" smtClean="0">
                <a:solidFill>
                  <a:srgbClr val="EB6B18"/>
                </a:solidFill>
                <a:latin typeface="Myriad Pro" panose="020B0503030403020204" pitchFamily="34" charset="0"/>
                <a:ea typeface="+mn-ea"/>
                <a:cs typeface="+mn-cs"/>
              </a:rPr>
              <a: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11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spTree>
    <p:extLst>
      <p:ext uri="{BB962C8B-B14F-4D97-AF65-F5344CB8AC3E}">
        <p14:creationId xmlns:p14="http://schemas.microsoft.com/office/powerpoint/2010/main" val="38344826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 y="2"/>
            <a:ext cx="10690687" cy="7344834"/>
          </a:xfrm>
          <a:prstGeom prst="rect">
            <a:avLst/>
          </a:prstGeom>
        </p:spPr>
      </p:pic>
      <p:sp>
        <p:nvSpPr>
          <p:cNvPr id="2" name="Nadpis 1"/>
          <p:cNvSpPr>
            <a:spLocks noGrp="1"/>
          </p:cNvSpPr>
          <p:nvPr>
            <p:ph type="ctrTitle" hasCustomPrompt="1"/>
          </p:nvPr>
        </p:nvSpPr>
        <p:spPr>
          <a:xfrm>
            <a:off x="539191" y="2370116"/>
            <a:ext cx="9753444" cy="2832513"/>
          </a:xfrm>
        </p:spPr>
        <p:txBody>
          <a:bodyPr anchor="b">
            <a:normAutofit/>
          </a:bodyPr>
          <a:lstStyle>
            <a:lvl1pPr algn="l">
              <a:defRPr sz="4500">
                <a:solidFill>
                  <a:schemeClr val="bg1"/>
                </a:solidFill>
              </a:defRPr>
            </a:lvl1pPr>
          </a:lstStyle>
          <a:p>
            <a:r>
              <a:rPr lang="en-US" dirty="0" smtClean="0"/>
              <a:t>&lt;Presentation Title&gt;</a:t>
            </a:r>
            <a:endParaRPr lang="cs-CZ" dirty="0"/>
          </a:p>
        </p:txBody>
      </p:sp>
      <p:sp>
        <p:nvSpPr>
          <p:cNvPr id="3"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934989" y="6786564"/>
            <a:ext cx="5448862" cy="430853"/>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Skupina po</a:t>
            </a:r>
            <a:r>
              <a:rPr lang="sk-SK" sz="1100" b="0" i="0" u="none" strike="noStrike" kern="1200" baseline="0" smtClean="0">
                <a:solidFill>
                  <a:schemeClr val="accent1"/>
                </a:solidFill>
                <a:latin typeface="Myriad Pro" panose="020B0503030403020204" pitchFamily="34" charset="0"/>
                <a:ea typeface="+mn-ea"/>
                <a:cs typeface="+mn-cs"/>
              </a:rPr>
              <a:t>čítačové grafiky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chemeClr val="accent1"/>
                </a:solidFill>
                <a:latin typeface="Myriad Pro" panose="020B0503030403020204" pitchFamily="34" charset="0"/>
                <a:ea typeface="+mn-ea"/>
                <a:cs typeface="+mn-cs"/>
              </a:rPr>
              <a:t>Matematicko-fyzikální </a:t>
            </a:r>
            <a:r>
              <a:rPr lang="cs-CZ" sz="1100" b="0" i="0" u="none" strike="noStrike" kern="1200" baseline="0" dirty="0">
                <a:solidFill>
                  <a:schemeClr val="accent1"/>
                </a:solidFill>
                <a:latin typeface="Myriad Pro" panose="020B0503030403020204" pitchFamily="34" charset="0"/>
                <a:ea typeface="+mn-ea"/>
                <a:cs typeface="+mn-cs"/>
              </a:rPr>
              <a:t>fakulta </a:t>
            </a:r>
            <a:r>
              <a:rPr lang="cs-CZ" sz="6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100" b="0" i="0" u="none" strike="noStrike" kern="1200" baseline="0" dirty="0">
                <a:solidFill>
                  <a:schemeClr val="accent1"/>
                </a:solidFill>
                <a:latin typeface="Myriad Pro" panose="020B0503030403020204" pitchFamily="34" charset="0"/>
                <a:ea typeface="+mn-ea"/>
                <a:cs typeface="+mn-cs"/>
              </a:rPr>
              <a:t> </a:t>
            </a:r>
            <a:r>
              <a:rPr lang="cs-CZ" sz="1100" b="0" i="0" u="none" strike="noStrike" kern="1200" baseline="0">
                <a:solidFill>
                  <a:schemeClr val="accent1"/>
                </a:solidFill>
                <a:latin typeface="Myriad Pro" panose="020B0503030403020204" pitchFamily="34" charset="0"/>
                <a:ea typeface="+mn-ea"/>
                <a:cs typeface="+mn-cs"/>
              </a:rPr>
              <a:t>Univerzita </a:t>
            </a:r>
            <a:r>
              <a:rPr lang="cs-CZ" sz="1100" b="0" i="0" u="none" strike="noStrike" kern="1200" baseline="0" smtClean="0">
                <a:solidFill>
                  <a:schemeClr val="accent1"/>
                </a:solidFill>
                <a:latin typeface="Myriad Pro" panose="020B0503030403020204" pitchFamily="34" charset="0"/>
                <a:ea typeface="+mn-ea"/>
                <a:cs typeface="+mn-cs"/>
              </a:rPr>
              <a:t>Karlova v Praze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p>
          <a:p>
            <a:pPr algn="ct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chemeClr val="accent1"/>
                </a:solidFill>
                <a:latin typeface="Myriad Pro" panose="020B0503030403020204" pitchFamily="34" charset="0"/>
                <a:ea typeface="+mn-ea"/>
                <a:cs typeface="+mn-cs"/>
              </a:rPr>
              <a:t>Malostranské </a:t>
            </a:r>
            <a:r>
              <a:rPr lang="cs-CZ" sz="1100" b="0" i="0" u="none" strike="noStrike" kern="1200" baseline="0" dirty="0">
                <a:solidFill>
                  <a:schemeClr val="accent1"/>
                </a:solidFill>
                <a:latin typeface="Myriad Pro" panose="020B0503030403020204" pitchFamily="34" charset="0"/>
                <a:ea typeface="+mn-ea"/>
                <a:cs typeface="+mn-cs"/>
              </a:rPr>
              <a:t>nám. 25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100" b="0" i="0" u="none" strike="noStrike" kern="1200" baseline="0" dirty="0">
                <a:solidFill>
                  <a:schemeClr val="accent1"/>
                </a:solidFill>
                <a:latin typeface="Myriad Pro" panose="020B0503030403020204" pitchFamily="34" charset="0"/>
                <a:ea typeface="+mn-ea"/>
                <a:cs typeface="+mn-cs"/>
              </a:rPr>
              <a:t> 118 00 Praha 1, </a:t>
            </a:r>
            <a:r>
              <a:rPr lang="cs-CZ" sz="1100" b="0" i="0" u="none" strike="noStrike" kern="1200" baseline="0">
                <a:solidFill>
                  <a:schemeClr val="accent1"/>
                </a:solidFill>
                <a:latin typeface="Myriad Pro" panose="020B0503030403020204" pitchFamily="34" charset="0"/>
                <a:ea typeface="+mn-ea"/>
                <a:cs typeface="+mn-cs"/>
              </a:rPr>
              <a:t>Česká </a:t>
            </a:r>
            <a:r>
              <a:rPr lang="cs-CZ" sz="1100" b="0" i="0" u="none" strike="noStrike" kern="1200" baseline="0" smtClean="0">
                <a:solidFill>
                  <a:schemeClr val="accent1"/>
                </a:solidFill>
                <a:latin typeface="Myriad Pro" panose="020B0503030403020204" pitchFamily="34" charset="0"/>
                <a:ea typeface="+mn-ea"/>
                <a:cs typeface="+mn-cs"/>
              </a:rPr>
              <a:t>republika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chemeClr val="accent1"/>
                </a:solidFill>
                <a:latin typeface="Myriad Pro" panose="020B0503030403020204" pitchFamily="34" charset="0"/>
                <a:ea typeface="+mn-ea"/>
                <a:cs typeface="+mn-cs"/>
              </a:rPr>
              <a:t>www.mff.cuni.cz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endParaRPr lang="cs-CZ" sz="11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39430166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 y="2"/>
            <a:ext cx="10690687" cy="7344834"/>
          </a:xfrm>
          <a:prstGeom prst="rect">
            <a:avLst/>
          </a:prstGeom>
        </p:spPr>
      </p:pic>
      <p:sp>
        <p:nvSpPr>
          <p:cNvPr id="2" name="Nadpis 1"/>
          <p:cNvSpPr>
            <a:spLocks noGrp="1"/>
          </p:cNvSpPr>
          <p:nvPr>
            <p:ph type="ctrTitle" hasCustomPrompt="1"/>
          </p:nvPr>
        </p:nvSpPr>
        <p:spPr>
          <a:xfrm>
            <a:off x="539191" y="2517753"/>
            <a:ext cx="9753444" cy="2631887"/>
          </a:xfrm>
        </p:spPr>
        <p:txBody>
          <a:bodyPr anchor="b">
            <a:normAutofit/>
          </a:bodyPr>
          <a:lstStyle>
            <a:lvl1pPr algn="l">
              <a:defRPr sz="4000">
                <a:solidFill>
                  <a:schemeClr val="bg1"/>
                </a:solidFill>
              </a:defRPr>
            </a:lvl1pPr>
          </a:lstStyle>
          <a:p>
            <a:r>
              <a:rPr lang="en-US" smtClean="0"/>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934995" y="6786564"/>
            <a:ext cx="5448862" cy="430853"/>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Skupina po</a:t>
            </a:r>
            <a:r>
              <a:rPr lang="sk-SK" sz="1100" b="0" i="0" u="none" strike="noStrike" kern="1200" baseline="0" smtClean="0">
                <a:solidFill>
                  <a:srgbClr val="EB6B18"/>
                </a:solidFill>
                <a:latin typeface="Myriad Pro" panose="020B0503030403020204" pitchFamily="34" charset="0"/>
                <a:ea typeface="+mn-ea"/>
                <a:cs typeface="+mn-cs"/>
              </a:rPr>
              <a:t>čítačové grafiky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rgbClr val="EB6B18"/>
                </a:solidFill>
                <a:latin typeface="Myriad Pro" panose="020B0503030403020204" pitchFamily="34" charset="0"/>
                <a:ea typeface="+mn-ea"/>
                <a:cs typeface="+mn-cs"/>
              </a:rPr>
              <a:t>Matematicko-fyzikální </a:t>
            </a:r>
            <a:r>
              <a:rPr lang="cs-CZ" sz="1100" b="0" i="0" u="none" strike="noStrike" kern="1200" baseline="0">
                <a:solidFill>
                  <a:srgbClr val="EB6B18"/>
                </a:solidFill>
                <a:latin typeface="Myriad Pro" panose="020B0503030403020204" pitchFamily="34" charset="0"/>
                <a:ea typeface="+mn-ea"/>
                <a:cs typeface="+mn-cs"/>
              </a:rPr>
              <a:t>fakulta </a:t>
            </a:r>
            <a:r>
              <a:rPr lang="cs-CZ" sz="6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1100" b="0" i="0" u="none" strike="noStrike" kern="1200" baseline="0" smtClean="0">
                <a:solidFill>
                  <a:srgbClr val="EB6B18"/>
                </a:solidFill>
                <a:latin typeface="Myriad Pro" panose="020B0503030403020204" pitchFamily="34" charset="0"/>
                <a:ea typeface="+mn-ea"/>
                <a:cs typeface="+mn-cs"/>
              </a:rPr>
              <a:t> </a:t>
            </a:r>
            <a:r>
              <a:rPr lang="cs-CZ" sz="1100" b="0" i="0" u="none" strike="noStrike" kern="1200" baseline="0">
                <a:solidFill>
                  <a:srgbClr val="EB6B18"/>
                </a:solidFill>
                <a:latin typeface="Myriad Pro" panose="020B0503030403020204" pitchFamily="34" charset="0"/>
                <a:ea typeface="+mn-ea"/>
                <a:cs typeface="+mn-cs"/>
              </a:rPr>
              <a:t>Univerzita </a:t>
            </a:r>
            <a:r>
              <a:rPr lang="cs-CZ" sz="1100" b="0" i="0" u="none" strike="noStrike" kern="1200" baseline="0" smtClean="0">
                <a:solidFill>
                  <a:srgbClr val="EB6B18"/>
                </a:solidFill>
                <a:latin typeface="Myriad Pro" panose="020B0503030403020204" pitchFamily="34" charset="0"/>
                <a:ea typeface="+mn-ea"/>
                <a:cs typeface="+mn-cs"/>
              </a:rPr>
              <a:t>Karlova v Praze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endParaRPr>
          </a:p>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rgbClr val="EB6B18"/>
                </a:solidFill>
                <a:latin typeface="Myriad Pro" panose="020B0503030403020204" pitchFamily="34" charset="0"/>
                <a:ea typeface="+mn-ea"/>
                <a:cs typeface="+mn-cs"/>
              </a:rPr>
              <a:t>Malostranské nám. 25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1100" b="0" i="0" u="none" strike="noStrike" kern="1200" baseline="0" smtClean="0">
                <a:solidFill>
                  <a:srgbClr val="EB6B18"/>
                </a:solidFill>
                <a:latin typeface="Myriad Pro" panose="020B0503030403020204" pitchFamily="34" charset="0"/>
                <a:ea typeface="+mn-ea"/>
                <a:cs typeface="+mn-cs"/>
              </a:rPr>
              <a:t> 118 00 Praha 1, Česká republika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rgbClr val="EB6B18"/>
                </a:solidFill>
                <a:latin typeface="Myriad Pro" panose="020B0503030403020204" pitchFamily="34" charset="0"/>
                <a:ea typeface="+mn-ea"/>
                <a:cs typeface="+mn-cs"/>
              </a:rPr>
              <a:t>www.mff.cuni.cz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11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spTree>
    <p:extLst>
      <p:ext uri="{BB962C8B-B14F-4D97-AF65-F5344CB8AC3E}">
        <p14:creationId xmlns:p14="http://schemas.microsoft.com/office/powerpoint/2010/main" val="34635610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sp>
        <p:nvSpPr>
          <p:cNvPr id="8" name="Obdélník 7"/>
          <p:cNvSpPr/>
          <p:nvPr userDrawn="1"/>
        </p:nvSpPr>
        <p:spPr>
          <a:xfrm>
            <a:off x="0" y="881218"/>
            <a:ext cx="10692000" cy="629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cs-CZ"/>
          </a:p>
        </p:txBody>
      </p:sp>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1" y="3"/>
            <a:ext cx="10690687" cy="2719387"/>
          </a:xfrm>
          <a:prstGeom prst="rect">
            <a:avLst/>
          </a:prstGeom>
        </p:spPr>
      </p:pic>
      <p:sp>
        <p:nvSpPr>
          <p:cNvPr id="2" name="Nadpis 1"/>
          <p:cNvSpPr>
            <a:spLocks noGrp="1"/>
          </p:cNvSpPr>
          <p:nvPr>
            <p:ph type="ctrTitle" hasCustomPrompt="1"/>
          </p:nvPr>
        </p:nvSpPr>
        <p:spPr>
          <a:xfrm>
            <a:off x="913211" y="3238533"/>
            <a:ext cx="8668939" cy="1714270"/>
          </a:xfrm>
        </p:spPr>
        <p:txBody>
          <a:bodyPr anchor="ctr">
            <a:normAutofit/>
          </a:bodyPr>
          <a:lstStyle>
            <a:lvl1pPr algn="l">
              <a:defRPr sz="4300">
                <a:solidFill>
                  <a:schemeClr val="bg1"/>
                </a:solidFill>
              </a:defRPr>
            </a:lvl1pPr>
          </a:lstStyle>
          <a:p>
            <a:r>
              <a:rPr lang="en-US" dirty="0" smtClean="0"/>
              <a:t>&lt;Section Title&gt;</a:t>
            </a:r>
            <a:endParaRPr lang="cs-CZ" dirty="0"/>
          </a:p>
        </p:txBody>
      </p:sp>
      <p:sp>
        <p:nvSpPr>
          <p:cNvPr id="3" name="Podnadpis 2"/>
          <p:cNvSpPr>
            <a:spLocks noGrp="1"/>
          </p:cNvSpPr>
          <p:nvPr>
            <p:ph type="subTitle" idx="1" hasCustomPrompt="1"/>
          </p:nvPr>
        </p:nvSpPr>
        <p:spPr>
          <a:xfrm>
            <a:off x="916137" y="5079931"/>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&lt;Section Subtitle&gt;</a:t>
            </a:r>
            <a:endParaRPr lang="cs-CZ" dirty="0"/>
          </a:p>
        </p:txBody>
      </p:sp>
      <p:sp>
        <p:nvSpPr>
          <p:cNvPr id="14" name="Zástupný symbol pro číslo snímku 5"/>
          <p:cNvSpPr>
            <a:spLocks noGrp="1"/>
          </p:cNvSpPr>
          <p:nvPr>
            <p:ph type="sldNum" sz="quarter" idx="4"/>
          </p:nvPr>
        </p:nvSpPr>
        <p:spPr>
          <a:xfrm>
            <a:off x="9977321" y="7197333"/>
            <a:ext cx="398338" cy="362034"/>
          </a:xfrm>
          <a:prstGeom prst="rect">
            <a:avLst/>
          </a:prstGeom>
        </p:spPr>
        <p:txBody>
          <a:bodyPr vert="horz" lIns="0" tIns="0" rIns="0" bIns="0" rtlCol="0" anchor="ctr"/>
          <a:lstStyle>
            <a:lvl1pPr algn="r">
              <a:defRPr sz="11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171450" y="7197333"/>
            <a:ext cx="9441011"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4" name="Rectangle 3"/>
          <p:cNvSpPr/>
          <p:nvPr userDrawn="1"/>
        </p:nvSpPr>
        <p:spPr>
          <a:xfrm>
            <a:off x="1" y="1359697"/>
            <a:ext cx="10692000" cy="1359694"/>
          </a:xfrm>
          <a:prstGeom prst="rect">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10843288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2" y="10"/>
            <a:ext cx="10690687" cy="3808461"/>
          </a:xfrm>
          <a:prstGeom prst="rect">
            <a:avLst/>
          </a:prstGeom>
        </p:spPr>
      </p:pic>
      <p:sp>
        <p:nvSpPr>
          <p:cNvPr id="11" name="Obdélník 7"/>
          <p:cNvSpPr/>
          <p:nvPr userDrawn="1"/>
        </p:nvSpPr>
        <p:spPr>
          <a:xfrm>
            <a:off x="0" y="2719387"/>
            <a:ext cx="10692000" cy="447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cs-CZ">
              <a:solidFill>
                <a:srgbClr val="EB6B18"/>
              </a:solidFill>
            </a:endParaRPr>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4300">
                <a:solidFill>
                  <a:schemeClr val="bg1"/>
                </a:solidFill>
              </a:defRPr>
            </a:lvl1pPr>
          </a:lstStyle>
          <a:p>
            <a:r>
              <a:rPr lang="en-US" dirty="0" smtClean="0"/>
              <a:t>&lt;Section Title&gt;</a:t>
            </a:r>
            <a:endParaRPr lang="cs-CZ" dirty="0"/>
          </a:p>
        </p:txBody>
      </p:sp>
      <p:sp>
        <p:nvSpPr>
          <p:cNvPr id="3" name="Podnadpis 2"/>
          <p:cNvSpPr>
            <a:spLocks noGrp="1"/>
          </p:cNvSpPr>
          <p:nvPr>
            <p:ph type="subTitle" idx="1" hasCustomPrompt="1"/>
          </p:nvPr>
        </p:nvSpPr>
        <p:spPr>
          <a:xfrm>
            <a:off x="916137" y="5079931"/>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&lt;Section Subtitle&gt;</a:t>
            </a:r>
            <a:endParaRPr lang="cs-CZ" dirty="0"/>
          </a:p>
        </p:txBody>
      </p:sp>
      <p:sp>
        <p:nvSpPr>
          <p:cNvPr id="14" name="Zástupný symbol pro číslo snímku 5"/>
          <p:cNvSpPr>
            <a:spLocks noGrp="1"/>
          </p:cNvSpPr>
          <p:nvPr>
            <p:ph type="sldNum" sz="quarter" idx="4"/>
          </p:nvPr>
        </p:nvSpPr>
        <p:spPr>
          <a:xfrm>
            <a:off x="9977321" y="7197333"/>
            <a:ext cx="398338" cy="362034"/>
          </a:xfrm>
          <a:prstGeom prst="rect">
            <a:avLst/>
          </a:prstGeom>
        </p:spPr>
        <p:txBody>
          <a:bodyPr vert="horz" lIns="0" tIns="0" rIns="0" bIns="0" rtlCol="0" anchor="ctr"/>
          <a:lstStyle>
            <a:lvl1pPr algn="r">
              <a:defRPr sz="11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166689" y="7197333"/>
            <a:ext cx="9445772" cy="362034"/>
          </a:xfrm>
          <a:prstGeom prst="rect">
            <a:avLst/>
          </a:prstGeom>
        </p:spPr>
        <p:txBody>
          <a:bodyPr vert="horz" lIns="0" tIns="0" rIns="0" bIns="0" rtlCol="0" anchor="ctr"/>
          <a:lstStyle>
            <a:lvl1pPr algn="l">
              <a:defRPr sz="800" b="0" i="0" cap="all" baseline="0">
                <a:solidFill>
                  <a:srgbClr val="EB6B18"/>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4" name="Rectangle 3"/>
          <p:cNvSpPr/>
          <p:nvPr userDrawn="1"/>
        </p:nvSpPr>
        <p:spPr>
          <a:xfrm>
            <a:off x="1" y="1419235"/>
            <a:ext cx="10692000" cy="1300163"/>
          </a:xfrm>
          <a:prstGeom prst="rect">
            <a:avLst/>
          </a:prstGeom>
          <a:gradFill flip="none" rotWithShape="1">
            <a:gsLst>
              <a:gs pos="0">
                <a:srgbClr val="EB6B18">
                  <a:alpha val="0"/>
                </a:srgbClr>
              </a:gs>
              <a:gs pos="100000">
                <a:srgbClr val="EB6B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42648820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6" name="Zástupný symbol pro číslo snímku 5"/>
          <p:cNvSpPr>
            <a:spLocks noGrp="1"/>
          </p:cNvSpPr>
          <p:nvPr>
            <p:ph type="sldNum" sz="quarter" idx="12"/>
          </p:nvPr>
        </p:nvSpPr>
        <p:spPr>
          <a:xfrm>
            <a:off x="9950298" y="7197333"/>
            <a:ext cx="398338" cy="362034"/>
          </a:xfrm>
        </p:spPr>
        <p:txBody>
          <a:bodyPr/>
          <a:lstStyle/>
          <a:p>
            <a:fld id="{7B6CC4D6-176D-4020-9484-FACE48CDBCFB}" type="slidenum">
              <a:rPr lang="cs-CZ" smtClean="0"/>
              <a:t>‹#›</a:t>
            </a:fld>
            <a:endParaRPr lang="cs-CZ" dirty="0"/>
          </a:p>
        </p:txBody>
      </p:sp>
      <p:sp>
        <p:nvSpPr>
          <p:cNvPr id="7" name="Zástupný symbol pro zápatí 4"/>
          <p:cNvSpPr>
            <a:spLocks noGrp="1"/>
          </p:cNvSpPr>
          <p:nvPr>
            <p:ph type="ftr" sz="quarter" idx="3"/>
          </p:nvPr>
        </p:nvSpPr>
        <p:spPr>
          <a:xfrm>
            <a:off x="157167" y="7197333"/>
            <a:ext cx="9455299"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smtClean="0"/>
              <a:t>Bulletted list</a:t>
            </a:r>
          </a:p>
          <a:p>
            <a:pPr lvl="1"/>
            <a:r>
              <a:rPr lang="en-US" smtClean="0"/>
              <a:t>Level Two</a:t>
            </a:r>
          </a:p>
          <a:p>
            <a:pPr lvl="2"/>
            <a:r>
              <a:rPr lang="en-US" smtClean="0"/>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21172440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smtClean="0"/>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cs-CZ" smtClean="0"/>
              <a:t>Oskar Elek and Jaroslav Krivanek: Principled Kernel Prediction for Spatially Varying BSSRDFs</a:t>
            </a:r>
            <a:endParaRPr lang="cs-CZ" dirty="0"/>
          </a:p>
        </p:txBody>
      </p:sp>
      <p:sp>
        <p:nvSpPr>
          <p:cNvPr id="6" name="Zástupný symbol pro číslo snímku 5"/>
          <p:cNvSpPr>
            <a:spLocks noGrp="1"/>
          </p:cNvSpPr>
          <p:nvPr>
            <p:ph type="sldNum" sz="quarter" idx="12"/>
          </p:nvPr>
        </p:nvSpPr>
        <p:spPr>
          <a:xfrm>
            <a:off x="9950298" y="7197333"/>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smtClean="0"/>
              <a:t>Bulletted list</a:t>
            </a:r>
          </a:p>
          <a:p>
            <a:pPr lvl="1"/>
            <a:r>
              <a:rPr lang="en-US" smtClean="0"/>
              <a:t>Level Two</a:t>
            </a:r>
          </a:p>
          <a:p>
            <a:pPr lvl="2"/>
            <a:r>
              <a:rPr lang="en-US" smtClean="0"/>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1015601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a:p>
        </p:txBody>
      </p:sp>
      <p:sp>
        <p:nvSpPr>
          <p:cNvPr id="6" name="Zástupný symbol pro číslo snímku 5"/>
          <p:cNvSpPr>
            <a:spLocks noGrp="1"/>
          </p:cNvSpPr>
          <p:nvPr>
            <p:ph type="sldNum" sz="quarter" idx="12"/>
          </p:nvPr>
        </p:nvSpPr>
        <p:spPr>
          <a:xfrm>
            <a:off x="9950298" y="7197333"/>
            <a:ext cx="398338" cy="362034"/>
          </a:xfrm>
        </p:spPr>
        <p:txBody>
          <a:bodyPr/>
          <a:lstStyle/>
          <a:p>
            <a:fld id="{7B6CC4D6-176D-4020-9484-FACE48CDBCFB}" type="slidenum">
              <a:rPr lang="cs-CZ" smtClean="0"/>
              <a:t>‹#›</a:t>
            </a:fld>
            <a:endParaRPr lang="cs-CZ" dirty="0"/>
          </a:p>
        </p:txBody>
      </p:sp>
      <p:sp>
        <p:nvSpPr>
          <p:cNvPr id="7" name="Zástupný symbol pro obsah 6"/>
          <p:cNvSpPr>
            <a:spLocks noGrp="1"/>
          </p:cNvSpPr>
          <p:nvPr>
            <p:ph sz="quarter" idx="13" hasCustomPrompt="1"/>
          </p:nvPr>
        </p:nvSpPr>
        <p:spPr>
          <a:xfrm>
            <a:off x="563061" y="1216194"/>
            <a:ext cx="9544895" cy="5734145"/>
          </a:xfrm>
        </p:spPr>
        <p:txBody>
          <a:bodyPr/>
          <a:lstStyle>
            <a:lvl1pPr marL="0" indent="0">
              <a:buNone/>
              <a:defRPr sz="2400" b="1"/>
            </a:lvl1pPr>
            <a:lvl2pPr marL="0" indent="0">
              <a:buNone/>
              <a:defRPr u="sng"/>
            </a:lvl2pPr>
            <a:lvl3pPr marL="0" indent="0">
              <a:buNone/>
              <a:defRPr sz="2400"/>
            </a:lvl3pPr>
            <a:lvl4pPr marL="269777" indent="-269777">
              <a:defRPr/>
            </a:lvl4pPr>
            <a:lvl5pPr marL="536384" indent="-266605">
              <a:defRPr/>
            </a:lvl5pPr>
          </a:lstStyle>
          <a:p>
            <a:pPr lvl="0"/>
            <a:r>
              <a:rPr lang="en-US" smtClean="0"/>
              <a:t>Paragraph</a:t>
            </a:r>
          </a:p>
          <a:p>
            <a:pPr lvl="1"/>
            <a:r>
              <a:rPr lang="en-US" smtClean="0"/>
              <a:t>Sub-paragraph</a:t>
            </a:r>
          </a:p>
          <a:p>
            <a:pPr lvl="2"/>
            <a:r>
              <a:rPr lang="en-US" smtClean="0"/>
              <a:t>Text</a:t>
            </a:r>
            <a:endParaRPr lang="cs-CZ" dirty="0"/>
          </a:p>
        </p:txBody>
      </p:sp>
      <p:sp>
        <p:nvSpPr>
          <p:cNvPr id="8" name="Zástupný symbol pro zápatí 4"/>
          <p:cNvSpPr>
            <a:spLocks noGrp="1"/>
          </p:cNvSpPr>
          <p:nvPr>
            <p:ph type="ftr" sz="quarter" idx="3"/>
          </p:nvPr>
        </p:nvSpPr>
        <p:spPr>
          <a:xfrm>
            <a:off x="204788" y="7197333"/>
            <a:ext cx="9407673"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39292755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322418" y="2"/>
            <a:ext cx="9785539" cy="927912"/>
          </a:xfrm>
          <a:prstGeom prst="rect">
            <a:avLst/>
          </a:prstGeom>
        </p:spPr>
        <p:txBody>
          <a:bodyPr vert="horz" lIns="0" tIns="0" rIns="0" bIns="0" rtlCol="0" anchor="ctr">
            <a:normAutofit/>
          </a:bodyPr>
          <a:lstStyle/>
          <a:p>
            <a:r>
              <a:rPr lang="en-US" dirty="0" smtClean="0"/>
              <a:t>&lt;Slide Header&gt;</a:t>
            </a:r>
            <a:endParaRPr lang="cs-CZ" dirty="0"/>
          </a:p>
        </p:txBody>
      </p:sp>
      <p:sp>
        <p:nvSpPr>
          <p:cNvPr id="3" name="Zástupný symbol pro text 2"/>
          <p:cNvSpPr>
            <a:spLocks noGrp="1"/>
          </p:cNvSpPr>
          <p:nvPr>
            <p:ph type="body" idx="1"/>
          </p:nvPr>
        </p:nvSpPr>
        <p:spPr>
          <a:xfrm>
            <a:off x="1091285" y="1533525"/>
            <a:ext cx="8488449" cy="5099480"/>
          </a:xfrm>
          <a:prstGeom prst="rect">
            <a:avLst/>
          </a:prstGeom>
        </p:spPr>
        <p:txBody>
          <a:bodyPr vert="horz" lIns="0" tIns="0" rIns="0" bIns="0" rtlCol="0">
            <a:normAutofit/>
          </a:bodyPr>
          <a:lstStyle/>
          <a:p>
            <a:pPr lvl="0"/>
            <a:r>
              <a:rPr lang="en-US" dirty="0" err="1" smtClean="0"/>
              <a:t>Bulletted</a:t>
            </a:r>
            <a:r>
              <a:rPr lang="en-US" dirty="0" smtClean="0"/>
              <a:t> list</a:t>
            </a:r>
          </a:p>
          <a:p>
            <a:pPr lvl="1"/>
            <a:r>
              <a:rPr lang="en-US" dirty="0" smtClean="0"/>
              <a:t>Level Two</a:t>
            </a:r>
          </a:p>
          <a:p>
            <a:pPr lvl="2"/>
            <a:r>
              <a:rPr lang="en-US" dirty="0" smtClean="0"/>
              <a:t>Level Three</a:t>
            </a:r>
            <a:endParaRPr lang="cs-CZ" dirty="0"/>
          </a:p>
        </p:txBody>
      </p:sp>
      <p:sp>
        <p:nvSpPr>
          <p:cNvPr id="5" name="Zástupný symbol pro zápatí 4"/>
          <p:cNvSpPr>
            <a:spLocks noGrp="1"/>
          </p:cNvSpPr>
          <p:nvPr>
            <p:ph type="ftr" sz="quarter" idx="3"/>
          </p:nvPr>
        </p:nvSpPr>
        <p:spPr>
          <a:xfrm>
            <a:off x="179544" y="7197333"/>
            <a:ext cx="9432921"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6" name="Zástupný symbol pro číslo snímku 5"/>
          <p:cNvSpPr>
            <a:spLocks noGrp="1"/>
          </p:cNvSpPr>
          <p:nvPr>
            <p:ph type="sldNum" sz="quarter" idx="4"/>
          </p:nvPr>
        </p:nvSpPr>
        <p:spPr>
          <a:xfrm>
            <a:off x="9977320" y="7197333"/>
            <a:ext cx="573771" cy="362034"/>
          </a:xfrm>
          <a:prstGeom prst="rect">
            <a:avLst/>
          </a:prstGeom>
        </p:spPr>
        <p:txBody>
          <a:bodyPr vert="horz" lIns="0" tIns="0" rIns="0" bIns="0" rtlCol="0" anchor="ctr"/>
          <a:lstStyle>
            <a:lvl1pPr algn="r">
              <a:defRPr sz="1100" b="0" i="0">
                <a:solidFill>
                  <a:schemeClr val="tx1"/>
                </a:solidFill>
                <a:latin typeface="Arial" panose="020B0604020202020204" pitchFamily="34" charset="0"/>
                <a:cs typeface="Arial" panose="020B0604020202020204" pitchFamily="34" charset="0"/>
              </a:defRPr>
            </a:lvl1pPr>
          </a:lstStyle>
          <a:p>
            <a:fld id="{7B6CC4D6-176D-4020-9484-FACE48CDBCFB}" type="slidenum">
              <a:rPr lang="cs-CZ" smtClean="0"/>
              <a:pPr/>
              <a:t>‹#›</a:t>
            </a:fld>
            <a:endParaRPr lang="cs-CZ" dirty="0"/>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1542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64" r:id="rId4"/>
    <p:sldLayoutId id="2147483662" r:id="rId5"/>
    <p:sldLayoutId id="2147483669" r:id="rId6"/>
    <p:sldLayoutId id="2147483650" r:id="rId7"/>
    <p:sldLayoutId id="2147483667" r:id="rId8"/>
    <p:sldLayoutId id="2147483660" r:id="rId9"/>
    <p:sldLayoutId id="2147483661" r:id="rId10"/>
    <p:sldLayoutId id="2147483652" r:id="rId11"/>
    <p:sldLayoutId id="2147483663" r:id="rId12"/>
    <p:sldLayoutId id="2147483654" r:id="rId13"/>
    <p:sldLayoutId id="2147483655" r:id="rId14"/>
  </p:sldLayoutIdLst>
  <p:timing>
    <p:tnLst>
      <p:par>
        <p:cTn id="1" dur="indefinite" restart="never" nodeType="tmRoot"/>
      </p:par>
    </p:tnLst>
  </p:timing>
  <p:hf hdr="0" dt="0"/>
  <p:txStyles>
    <p:titleStyle>
      <a:lvl1pPr algn="l" defTabSz="1007582" rtl="0" eaLnBrk="1" latinLnBrk="0" hangingPunct="1">
        <a:lnSpc>
          <a:spcPct val="90000"/>
        </a:lnSpc>
        <a:spcBef>
          <a:spcPct val="0"/>
        </a:spcBef>
        <a:buNone/>
        <a:defRPr sz="43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97" indent="-251897" algn="l" defTabSz="1007582" rtl="0" eaLnBrk="1" latinLnBrk="0" hangingPunct="1">
        <a:lnSpc>
          <a:spcPct val="110000"/>
        </a:lnSpc>
        <a:spcBef>
          <a:spcPts val="0"/>
        </a:spcBef>
        <a:buFont typeface="Arial" panose="020B0604020202020204" pitchFamily="34" charset="0"/>
        <a:buChar char="•"/>
        <a:defRPr sz="28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84" indent="-266605" algn="l" defTabSz="1007582"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16" indent="-360232" algn="l" defTabSz="1007582"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48" indent="-36023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19" indent="-35547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48"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6pPr>
      <a:lvl7pPr marL="3274639"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7pPr>
      <a:lvl8pPr marL="3778432"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8pPr>
      <a:lvl9pPr marL="4282220"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1007582" rtl="0" eaLnBrk="1" latinLnBrk="0" hangingPunct="1">
        <a:defRPr sz="2000" kern="1200">
          <a:solidFill>
            <a:schemeClr val="tx1"/>
          </a:solidFill>
          <a:latin typeface="+mn-lt"/>
          <a:ea typeface="+mn-ea"/>
          <a:cs typeface="+mn-cs"/>
        </a:defRPr>
      </a:lvl1pPr>
      <a:lvl2pPr marL="503793" algn="l" defTabSz="1007582" rtl="0" eaLnBrk="1" latinLnBrk="0" hangingPunct="1">
        <a:defRPr sz="2000" kern="1200">
          <a:solidFill>
            <a:schemeClr val="tx1"/>
          </a:solidFill>
          <a:latin typeface="+mn-lt"/>
          <a:ea typeface="+mn-ea"/>
          <a:cs typeface="+mn-cs"/>
        </a:defRPr>
      </a:lvl2pPr>
      <a:lvl3pPr marL="1007582" algn="l" defTabSz="1007582" rtl="0" eaLnBrk="1" latinLnBrk="0" hangingPunct="1">
        <a:defRPr sz="2000" kern="1200">
          <a:solidFill>
            <a:schemeClr val="tx1"/>
          </a:solidFill>
          <a:latin typeface="+mn-lt"/>
          <a:ea typeface="+mn-ea"/>
          <a:cs typeface="+mn-cs"/>
        </a:defRPr>
      </a:lvl3pPr>
      <a:lvl4pPr marL="1511371" algn="l" defTabSz="1007582" rtl="0" eaLnBrk="1" latinLnBrk="0" hangingPunct="1">
        <a:defRPr sz="2000" kern="1200">
          <a:solidFill>
            <a:schemeClr val="tx1"/>
          </a:solidFill>
          <a:latin typeface="+mn-lt"/>
          <a:ea typeface="+mn-ea"/>
          <a:cs typeface="+mn-cs"/>
        </a:defRPr>
      </a:lvl4pPr>
      <a:lvl5pPr marL="2015162" algn="l" defTabSz="1007582" rtl="0" eaLnBrk="1" latinLnBrk="0" hangingPunct="1">
        <a:defRPr sz="2000" kern="1200">
          <a:solidFill>
            <a:schemeClr val="tx1"/>
          </a:solidFill>
          <a:latin typeface="+mn-lt"/>
          <a:ea typeface="+mn-ea"/>
          <a:cs typeface="+mn-cs"/>
        </a:defRPr>
      </a:lvl5pPr>
      <a:lvl6pPr marL="2518955" algn="l" defTabSz="1007582" rtl="0" eaLnBrk="1" latinLnBrk="0" hangingPunct="1">
        <a:defRPr sz="2000" kern="1200">
          <a:solidFill>
            <a:schemeClr val="tx1"/>
          </a:solidFill>
          <a:latin typeface="+mn-lt"/>
          <a:ea typeface="+mn-ea"/>
          <a:cs typeface="+mn-cs"/>
        </a:defRPr>
      </a:lvl6pPr>
      <a:lvl7pPr marL="3022744" algn="l" defTabSz="1007582" rtl="0" eaLnBrk="1" latinLnBrk="0" hangingPunct="1">
        <a:defRPr sz="2000" kern="1200">
          <a:solidFill>
            <a:schemeClr val="tx1"/>
          </a:solidFill>
          <a:latin typeface="+mn-lt"/>
          <a:ea typeface="+mn-ea"/>
          <a:cs typeface="+mn-cs"/>
        </a:defRPr>
      </a:lvl7pPr>
      <a:lvl8pPr marL="3526536" algn="l" defTabSz="1007582" rtl="0" eaLnBrk="1" latinLnBrk="0" hangingPunct="1">
        <a:defRPr sz="2000" kern="1200">
          <a:solidFill>
            <a:schemeClr val="tx1"/>
          </a:solidFill>
          <a:latin typeface="+mn-lt"/>
          <a:ea typeface="+mn-ea"/>
          <a:cs typeface="+mn-cs"/>
        </a:defRPr>
      </a:lvl8pPr>
      <a:lvl9pPr marL="4030323" algn="l" defTabSz="100758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25.png"/><Relationship Id="rId7" Type="http://schemas.openxmlformats.org/officeDocument/2006/relationships/image" Target="../media/image47.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0.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9.png"/><Relationship Id="rId9" Type="http://schemas.openxmlformats.org/officeDocument/2006/relationships/image" Target="../media/image49.png"/><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88" y="2370106"/>
            <a:ext cx="9655846" cy="2777966"/>
          </a:xfrm>
        </p:spPr>
        <p:txBody>
          <a:bodyPr>
            <a:normAutofit/>
          </a:bodyPr>
          <a:lstStyle/>
          <a:p>
            <a:r>
              <a:rPr lang="en-US" sz="5400" cap="small" dirty="0" smtClean="0"/>
              <a:t>Principled Kernel </a:t>
            </a:r>
            <a:r>
              <a:rPr lang="en-US" sz="5400" cap="small" dirty="0"/>
              <a:t>Prediction for </a:t>
            </a:r>
            <a:r>
              <a:rPr lang="en-US" sz="5400" cap="small" dirty="0">
                <a:solidFill>
                  <a:schemeClr val="accent6">
                    <a:lumMod val="40000"/>
                    <a:lumOff val="60000"/>
                  </a:schemeClr>
                </a:solidFill>
              </a:rPr>
              <a:t>S</a:t>
            </a:r>
            <a:r>
              <a:rPr lang="en-US" sz="5400" cap="small" dirty="0">
                <a:solidFill>
                  <a:schemeClr val="accent2">
                    <a:lumMod val="20000"/>
                    <a:lumOff val="80000"/>
                  </a:schemeClr>
                </a:solidFill>
              </a:rPr>
              <a:t>p</a:t>
            </a:r>
            <a:r>
              <a:rPr lang="en-US" sz="5400" cap="small" dirty="0">
                <a:solidFill>
                  <a:schemeClr val="accent5">
                    <a:lumMod val="40000"/>
                    <a:lumOff val="60000"/>
                  </a:schemeClr>
                </a:solidFill>
              </a:rPr>
              <a:t>a</a:t>
            </a:r>
            <a:r>
              <a:rPr lang="en-US" sz="5400" cap="small" dirty="0">
                <a:solidFill>
                  <a:schemeClr val="accent1">
                    <a:lumMod val="20000"/>
                    <a:lumOff val="80000"/>
                  </a:schemeClr>
                </a:solidFill>
              </a:rPr>
              <a:t>t</a:t>
            </a:r>
            <a:r>
              <a:rPr lang="en-US" sz="5400" cap="small" dirty="0">
                <a:solidFill>
                  <a:schemeClr val="bg2">
                    <a:lumMod val="90000"/>
                  </a:schemeClr>
                </a:solidFill>
              </a:rPr>
              <a:t>i</a:t>
            </a:r>
            <a:r>
              <a:rPr lang="en-US" sz="5400" cap="small" dirty="0">
                <a:solidFill>
                  <a:schemeClr val="accent1">
                    <a:lumMod val="40000"/>
                    <a:lumOff val="60000"/>
                  </a:schemeClr>
                </a:solidFill>
              </a:rPr>
              <a:t>a</a:t>
            </a:r>
            <a:r>
              <a:rPr lang="en-US" sz="5400" cap="small" dirty="0">
                <a:solidFill>
                  <a:schemeClr val="accent4">
                    <a:lumMod val="40000"/>
                    <a:lumOff val="60000"/>
                  </a:schemeClr>
                </a:solidFill>
              </a:rPr>
              <a:t>l</a:t>
            </a:r>
            <a:r>
              <a:rPr lang="en-US" sz="5400" cap="small" dirty="0">
                <a:solidFill>
                  <a:schemeClr val="accent3">
                    <a:lumMod val="40000"/>
                    <a:lumOff val="60000"/>
                  </a:schemeClr>
                </a:solidFill>
              </a:rPr>
              <a:t>l</a:t>
            </a:r>
            <a:r>
              <a:rPr lang="en-US" sz="5400" cap="small" dirty="0">
                <a:solidFill>
                  <a:schemeClr val="bg2">
                    <a:lumMod val="90000"/>
                  </a:schemeClr>
                </a:solidFill>
              </a:rPr>
              <a:t>y</a:t>
            </a:r>
            <a:r>
              <a:rPr lang="en-US" sz="5400" cap="small" dirty="0"/>
              <a:t> </a:t>
            </a:r>
            <a:r>
              <a:rPr lang="en-US" sz="5400" cap="small" dirty="0">
                <a:solidFill>
                  <a:schemeClr val="accent6">
                    <a:lumMod val="20000"/>
                    <a:lumOff val="80000"/>
                  </a:schemeClr>
                </a:solidFill>
              </a:rPr>
              <a:t>V</a:t>
            </a:r>
            <a:r>
              <a:rPr lang="en-US" sz="5400" cap="small" dirty="0">
                <a:solidFill>
                  <a:schemeClr val="accent2">
                    <a:lumMod val="40000"/>
                    <a:lumOff val="60000"/>
                  </a:schemeClr>
                </a:solidFill>
              </a:rPr>
              <a:t>a</a:t>
            </a:r>
            <a:r>
              <a:rPr lang="en-US" sz="5400" cap="small" dirty="0">
                <a:solidFill>
                  <a:schemeClr val="tx2">
                    <a:lumMod val="20000"/>
                    <a:lumOff val="80000"/>
                  </a:schemeClr>
                </a:solidFill>
              </a:rPr>
              <a:t>r</a:t>
            </a:r>
            <a:r>
              <a:rPr lang="en-US" sz="5400" cap="small" dirty="0">
                <a:solidFill>
                  <a:schemeClr val="accent5">
                    <a:lumMod val="60000"/>
                    <a:lumOff val="40000"/>
                  </a:schemeClr>
                </a:solidFill>
              </a:rPr>
              <a:t>y</a:t>
            </a:r>
            <a:r>
              <a:rPr lang="en-US" sz="5400" cap="small" dirty="0">
                <a:solidFill>
                  <a:schemeClr val="accent5">
                    <a:lumMod val="20000"/>
                    <a:lumOff val="80000"/>
                  </a:schemeClr>
                </a:solidFill>
              </a:rPr>
              <a:t>i</a:t>
            </a:r>
            <a:r>
              <a:rPr lang="en-US" sz="5400" cap="small" dirty="0">
                <a:solidFill>
                  <a:schemeClr val="accent1">
                    <a:lumMod val="40000"/>
                    <a:lumOff val="60000"/>
                  </a:schemeClr>
                </a:solidFill>
              </a:rPr>
              <a:t>n</a:t>
            </a:r>
            <a:r>
              <a:rPr lang="en-US" sz="5400" cap="small" dirty="0">
                <a:solidFill>
                  <a:schemeClr val="accent6">
                    <a:lumMod val="40000"/>
                    <a:lumOff val="60000"/>
                  </a:schemeClr>
                </a:solidFill>
              </a:rPr>
              <a:t>g</a:t>
            </a:r>
            <a:r>
              <a:rPr lang="en-US" sz="5400" cap="small" dirty="0"/>
              <a:t> BSSRDFs</a:t>
            </a:r>
            <a:endParaRPr lang="en-US" sz="4300" dirty="0"/>
          </a:p>
        </p:txBody>
      </p:sp>
      <p:sp>
        <p:nvSpPr>
          <p:cNvPr id="3" name="Subtitle 2"/>
          <p:cNvSpPr>
            <a:spLocks noGrp="1"/>
          </p:cNvSpPr>
          <p:nvPr>
            <p:ph type="subTitle" idx="1"/>
          </p:nvPr>
        </p:nvSpPr>
        <p:spPr>
          <a:xfrm>
            <a:off x="523679" y="5569513"/>
            <a:ext cx="9747592" cy="873862"/>
          </a:xfrm>
        </p:spPr>
        <p:txBody>
          <a:bodyPr/>
          <a:lstStyle/>
          <a:p>
            <a:r>
              <a:rPr lang="en-US" smtClean="0"/>
              <a:t>Oskar Elek and Jaroslav K</a:t>
            </a:r>
            <a:r>
              <a:rPr lang="cs-CZ" smtClean="0"/>
              <a:t>řivánek</a:t>
            </a:r>
            <a:endParaRPr lang="en-US" dirty="0" smtClean="0"/>
          </a:p>
          <a:p>
            <a:r>
              <a:rPr lang="en-US" smtClean="0"/>
              <a:t>Charles University, Prague</a:t>
            </a:r>
            <a:endParaRPr lang="en-US" dirty="0"/>
          </a:p>
        </p:txBody>
      </p:sp>
      <p:grpSp>
        <p:nvGrpSpPr>
          <p:cNvPr id="4" name="Group 3"/>
          <p:cNvGrpSpPr/>
          <p:nvPr/>
        </p:nvGrpSpPr>
        <p:grpSpPr>
          <a:xfrm>
            <a:off x="6409443" y="5653046"/>
            <a:ext cx="4177270" cy="553998"/>
            <a:chOff x="5130956" y="4421666"/>
            <a:chExt cx="4177270" cy="55399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956" y="4499429"/>
              <a:ext cx="615636" cy="411450"/>
            </a:xfrm>
            <a:prstGeom prst="rect">
              <a:avLst/>
            </a:prstGeom>
          </p:spPr>
        </p:pic>
        <p:sp>
          <p:nvSpPr>
            <p:cNvPr id="6" name="TextBox 5"/>
            <p:cNvSpPr txBox="1"/>
            <p:nvPr/>
          </p:nvSpPr>
          <p:spPr>
            <a:xfrm>
              <a:off x="5722719" y="4421666"/>
              <a:ext cx="3585507" cy="553996"/>
            </a:xfrm>
            <a:prstGeom prst="rect">
              <a:avLst/>
            </a:prstGeom>
            <a:noFill/>
          </p:spPr>
          <p:txBody>
            <a:bodyPr wrap="square" rtlCol="0">
              <a:spAutoFit/>
            </a:bodyPr>
            <a:lstStyle/>
            <a:p>
              <a:r>
                <a:rPr lang="en-US" sz="1000" dirty="0">
                  <a:solidFill>
                    <a:schemeClr val="bg2"/>
                  </a:solidFill>
                  <a:latin typeface="Source Sans Pro" charset="0"/>
                  <a:ea typeface="Source Sans Pro" charset="0"/>
                  <a:cs typeface="Source Sans Pro" charset="0"/>
                </a:rPr>
                <a:t>This project has received funding from the </a:t>
              </a:r>
              <a:r>
                <a:rPr lang="en-US" sz="1000" dirty="0" smtClean="0">
                  <a:solidFill>
                    <a:schemeClr val="bg2"/>
                  </a:solidFill>
                  <a:latin typeface="Source Sans Pro" charset="0"/>
                  <a:ea typeface="Source Sans Pro" charset="0"/>
                  <a:cs typeface="Source Sans Pro" charset="0"/>
                </a:rPr>
                <a:t>European Union’s </a:t>
              </a:r>
              <a:r>
                <a:rPr lang="en-US" sz="1000" dirty="0">
                  <a:solidFill>
                    <a:schemeClr val="bg2"/>
                  </a:solidFill>
                  <a:latin typeface="Source Sans Pro" charset="0"/>
                  <a:ea typeface="Source Sans Pro" charset="0"/>
                  <a:cs typeface="Source Sans Pro" charset="0"/>
                </a:rPr>
                <a:t>Horizon 2020 research </a:t>
              </a:r>
              <a:r>
                <a:rPr lang="en-US" sz="1000" dirty="0" smtClean="0">
                  <a:solidFill>
                    <a:schemeClr val="bg2"/>
                  </a:solidFill>
                  <a:latin typeface="Source Sans Pro" charset="0"/>
                  <a:ea typeface="Source Sans Pro" charset="0"/>
                  <a:cs typeface="Source Sans Pro" charset="0"/>
                </a:rPr>
                <a:t>and innovation</a:t>
              </a:r>
              <a:r>
                <a:rPr lang="en-US" sz="1000" dirty="0">
                  <a:solidFill>
                    <a:schemeClr val="bg2"/>
                  </a:solidFill>
                  <a:latin typeface="Source Sans Pro" charset="0"/>
                  <a:ea typeface="Source Sans Pro" charset="0"/>
                  <a:cs typeface="Source Sans Pro" charset="0"/>
                </a:rPr>
                <a:t> programme under the Marie Sklodowska-Curie grant agreement No 642841.</a:t>
              </a:r>
            </a:p>
          </p:txBody>
        </p:sp>
      </p:gr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21" b="99479" l="0" r="100000">
                        <a14:foregroundMark x1="18281" y1="52604" x2="18281" y2="52604"/>
                        <a14:foregroundMark x1="25000" y1="41146" x2="25000" y2="41146"/>
                        <a14:foregroundMark x1="25313" y1="24479" x2="25313" y2="24479"/>
                        <a14:foregroundMark x1="62031" y1="53646" x2="62031" y2="53646"/>
                        <a14:foregroundMark x1="80156" y1="57813" x2="80156" y2="57813"/>
                        <a14:backgroundMark x1="28125" y1="58854" x2="28125" y2="58854"/>
                        <a14:backgroundMark x1="44531" y1="39063" x2="44531"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4623913" y="5685200"/>
            <a:ext cx="1648131" cy="49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17925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062" y="3581098"/>
            <a:ext cx="5653617" cy="257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SV-BSSRDF: Kernel Shape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5" name="TextBox 4"/>
          <p:cNvSpPr txBox="1"/>
          <p:nvPr/>
        </p:nvSpPr>
        <p:spPr>
          <a:xfrm>
            <a:off x="5095273" y="2583004"/>
            <a:ext cx="5399442" cy="923330"/>
          </a:xfrm>
          <a:prstGeom prst="rect">
            <a:avLst/>
          </a:prstGeom>
          <a:noFill/>
        </p:spPr>
        <p:txBody>
          <a:bodyPr wrap="square" rtlCol="0">
            <a:spAutoFit/>
          </a:bodyPr>
          <a:lstStyle/>
          <a:p>
            <a:r>
              <a:rPr lang="en-US" smtClean="0">
                <a:latin typeface="Corbel" panose="020B0503020204020204" pitchFamily="34" charset="0"/>
              </a:rPr>
              <a:t>Two key ideas:</a:t>
            </a:r>
          </a:p>
          <a:p>
            <a:pPr marL="342900" indent="-342900">
              <a:buFont typeface="+mj-lt"/>
              <a:buAutoNum type="arabicPeriod"/>
            </a:pPr>
            <a:r>
              <a:rPr lang="en-US" smtClean="0">
                <a:latin typeface="Corbel" panose="020B0503020204020204" pitchFamily="34" charset="0"/>
              </a:rPr>
              <a:t>Data-driven </a:t>
            </a:r>
            <a:r>
              <a:rPr lang="en-US" b="1" smtClean="0">
                <a:latin typeface="Corbel" panose="020B0503020204020204" pitchFamily="34" charset="0"/>
              </a:rPr>
              <a:t>parameter aggregation</a:t>
            </a:r>
          </a:p>
          <a:p>
            <a:pPr marL="342900" indent="-342900">
              <a:buFont typeface="+mj-lt"/>
              <a:buAutoNum type="arabicPeriod"/>
            </a:pPr>
            <a:r>
              <a:rPr lang="en-US" smtClean="0">
                <a:latin typeface="Corbel" panose="020B0503020204020204" pitchFamily="34" charset="0"/>
              </a:rPr>
              <a:t>Decomposition of transport into </a:t>
            </a:r>
            <a:r>
              <a:rPr lang="en-US" b="1" smtClean="0">
                <a:latin typeface="Corbel" panose="020B0503020204020204" pitchFamily="34" charset="0"/>
              </a:rPr>
              <a:t>local</a:t>
            </a:r>
            <a:r>
              <a:rPr lang="en-US" smtClean="0">
                <a:latin typeface="Corbel" panose="020B0503020204020204" pitchFamily="34" charset="0"/>
              </a:rPr>
              <a:t> and </a:t>
            </a:r>
            <a:r>
              <a:rPr lang="en-US" b="1" smtClean="0">
                <a:latin typeface="Corbel" panose="020B0503020204020204" pitchFamily="34" charset="0"/>
              </a:rPr>
              <a:t>global</a:t>
            </a:r>
            <a:endParaRPr lang="en-US" b="1">
              <a:latin typeface="Corbel" panose="020B0503020204020204" pitchFamily="34" charset="0"/>
            </a:endParaRPr>
          </a:p>
        </p:txBody>
      </p:sp>
      <p:sp>
        <p:nvSpPr>
          <p:cNvPr id="6" name="Freeform 5"/>
          <p:cNvSpPr/>
          <p:nvPr/>
        </p:nvSpPr>
        <p:spPr>
          <a:xfrm>
            <a:off x="5401831" y="4635427"/>
            <a:ext cx="1242104" cy="406987"/>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Freeform 6"/>
          <p:cNvSpPr/>
          <p:nvPr/>
        </p:nvSpPr>
        <p:spPr>
          <a:xfrm>
            <a:off x="5385975" y="4688282"/>
            <a:ext cx="1273817" cy="401702"/>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Freeform 7"/>
          <p:cNvSpPr/>
          <p:nvPr/>
        </p:nvSpPr>
        <p:spPr>
          <a:xfrm>
            <a:off x="5391260" y="4556143"/>
            <a:ext cx="1268532" cy="280134"/>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9" name="Freeform 8"/>
          <p:cNvSpPr/>
          <p:nvPr/>
        </p:nvSpPr>
        <p:spPr>
          <a:xfrm>
            <a:off x="5385975" y="4603713"/>
            <a:ext cx="1284388" cy="422844"/>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 name="Freeform 9"/>
          <p:cNvSpPr/>
          <p:nvPr/>
        </p:nvSpPr>
        <p:spPr>
          <a:xfrm>
            <a:off x="5401831" y="4535001"/>
            <a:ext cx="1257961" cy="565554"/>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Freeform 10"/>
          <p:cNvSpPr/>
          <p:nvPr/>
        </p:nvSpPr>
        <p:spPr>
          <a:xfrm>
            <a:off x="5449401" y="4741138"/>
            <a:ext cx="1210391" cy="110996"/>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Freeform 13"/>
          <p:cNvSpPr/>
          <p:nvPr/>
        </p:nvSpPr>
        <p:spPr>
          <a:xfrm>
            <a:off x="5396546" y="4645998"/>
            <a:ext cx="1257960" cy="570839"/>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Freeform 14"/>
          <p:cNvSpPr/>
          <p:nvPr/>
        </p:nvSpPr>
        <p:spPr>
          <a:xfrm>
            <a:off x="5433545" y="4572000"/>
            <a:ext cx="1220961" cy="613124"/>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0" name="Freeform 19"/>
          <p:cNvSpPr/>
          <p:nvPr/>
        </p:nvSpPr>
        <p:spPr>
          <a:xfrm>
            <a:off x="5412402" y="4762280"/>
            <a:ext cx="1252675" cy="327704"/>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9227" name="Group 9226"/>
          <p:cNvGrpSpPr/>
          <p:nvPr/>
        </p:nvGrpSpPr>
        <p:grpSpPr>
          <a:xfrm>
            <a:off x="8013033" y="4836694"/>
            <a:ext cx="2010124" cy="963602"/>
            <a:chOff x="8013032" y="4836694"/>
            <a:chExt cx="2059807" cy="963602"/>
          </a:xfrm>
        </p:grpSpPr>
        <p:sp>
          <p:nvSpPr>
            <p:cNvPr id="28" name="Freeform 27"/>
            <p:cNvSpPr/>
            <p:nvPr/>
          </p:nvSpPr>
          <p:spPr>
            <a:xfrm>
              <a:off x="8032283" y="4985885"/>
              <a:ext cx="1987617" cy="351322"/>
            </a:xfrm>
            <a:custGeom>
              <a:avLst/>
              <a:gdLst>
                <a:gd name="connsiteX0" fmla="*/ 0 w 1987617"/>
                <a:gd name="connsiteY0" fmla="*/ 206943 h 351322"/>
                <a:gd name="connsiteX1" fmla="*/ 644892 w 1987617"/>
                <a:gd name="connsiteY1" fmla="*/ 0 h 351322"/>
                <a:gd name="connsiteX2" fmla="*/ 1501541 w 1987617"/>
                <a:gd name="connsiteY2" fmla="*/ 351322 h 351322"/>
                <a:gd name="connsiteX3" fmla="*/ 1987617 w 1987617"/>
                <a:gd name="connsiteY3" fmla="*/ 240632 h 351322"/>
              </a:gdLst>
              <a:ahLst/>
              <a:cxnLst>
                <a:cxn ang="0">
                  <a:pos x="connsiteX0" y="connsiteY0"/>
                </a:cxn>
                <a:cxn ang="0">
                  <a:pos x="connsiteX1" y="connsiteY1"/>
                </a:cxn>
                <a:cxn ang="0">
                  <a:pos x="connsiteX2" y="connsiteY2"/>
                </a:cxn>
                <a:cxn ang="0">
                  <a:pos x="connsiteX3" y="connsiteY3"/>
                </a:cxn>
              </a:cxnLst>
              <a:rect l="l" t="t" r="r" b="b"/>
              <a:pathLst>
                <a:path w="1987617" h="351322">
                  <a:moveTo>
                    <a:pt x="0" y="206943"/>
                  </a:moveTo>
                  <a:lnTo>
                    <a:pt x="644892" y="0"/>
                  </a:lnTo>
                  <a:lnTo>
                    <a:pt x="1501541" y="351322"/>
                  </a:lnTo>
                  <a:lnTo>
                    <a:pt x="1987617" y="24063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9" name="Freeform 28"/>
            <p:cNvSpPr/>
            <p:nvPr/>
          </p:nvSpPr>
          <p:spPr>
            <a:xfrm>
              <a:off x="8017845" y="4836694"/>
              <a:ext cx="2026118" cy="423511"/>
            </a:xfrm>
            <a:custGeom>
              <a:avLst/>
              <a:gdLst>
                <a:gd name="connsiteX0" fmla="*/ 0 w 2026118"/>
                <a:gd name="connsiteY0" fmla="*/ 389823 h 423511"/>
                <a:gd name="connsiteX1" fmla="*/ 466825 w 2026118"/>
                <a:gd name="connsiteY1" fmla="*/ 423511 h 423511"/>
                <a:gd name="connsiteX2" fmla="*/ 1491916 w 2026118"/>
                <a:gd name="connsiteY2" fmla="*/ 0 h 423511"/>
                <a:gd name="connsiteX3" fmla="*/ 2026118 w 2026118"/>
                <a:gd name="connsiteY3" fmla="*/ 317633 h 423511"/>
              </a:gdLst>
              <a:ahLst/>
              <a:cxnLst>
                <a:cxn ang="0">
                  <a:pos x="connsiteX0" y="connsiteY0"/>
                </a:cxn>
                <a:cxn ang="0">
                  <a:pos x="connsiteX1" y="connsiteY1"/>
                </a:cxn>
                <a:cxn ang="0">
                  <a:pos x="connsiteX2" y="connsiteY2"/>
                </a:cxn>
                <a:cxn ang="0">
                  <a:pos x="connsiteX3" y="connsiteY3"/>
                </a:cxn>
              </a:cxnLst>
              <a:rect l="l" t="t" r="r" b="b"/>
              <a:pathLst>
                <a:path w="2026118" h="423511">
                  <a:moveTo>
                    <a:pt x="0" y="389823"/>
                  </a:moveTo>
                  <a:lnTo>
                    <a:pt x="466825" y="423511"/>
                  </a:lnTo>
                  <a:lnTo>
                    <a:pt x="1491916" y="0"/>
                  </a:lnTo>
                  <a:lnTo>
                    <a:pt x="2026118" y="31763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Freeform 29"/>
            <p:cNvSpPr/>
            <p:nvPr/>
          </p:nvSpPr>
          <p:spPr>
            <a:xfrm>
              <a:off x="8037095" y="4875195"/>
              <a:ext cx="2016493" cy="519764"/>
            </a:xfrm>
            <a:custGeom>
              <a:avLst/>
              <a:gdLst>
                <a:gd name="connsiteX0" fmla="*/ 0 w 2016493"/>
                <a:gd name="connsiteY0" fmla="*/ 351322 h 519764"/>
                <a:gd name="connsiteX1" fmla="*/ 274320 w 2016493"/>
                <a:gd name="connsiteY1" fmla="*/ 447574 h 519764"/>
                <a:gd name="connsiteX2" fmla="*/ 1063592 w 2016493"/>
                <a:gd name="connsiteY2" fmla="*/ 519764 h 519764"/>
                <a:gd name="connsiteX3" fmla="*/ 1896177 w 2016493"/>
                <a:gd name="connsiteY3" fmla="*/ 0 h 519764"/>
                <a:gd name="connsiteX4" fmla="*/ 2016493 w 2016493"/>
                <a:gd name="connsiteY4" fmla="*/ 259882 h 51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519764">
                  <a:moveTo>
                    <a:pt x="0" y="351322"/>
                  </a:moveTo>
                  <a:lnTo>
                    <a:pt x="274320" y="447574"/>
                  </a:lnTo>
                  <a:lnTo>
                    <a:pt x="1063592" y="519764"/>
                  </a:lnTo>
                  <a:lnTo>
                    <a:pt x="1896177" y="0"/>
                  </a:lnTo>
                  <a:lnTo>
                    <a:pt x="2016493" y="25988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Freeform 30"/>
            <p:cNvSpPr/>
            <p:nvPr/>
          </p:nvSpPr>
          <p:spPr>
            <a:xfrm>
              <a:off x="8041908" y="5125452"/>
              <a:ext cx="2030931" cy="336884"/>
            </a:xfrm>
            <a:custGeom>
              <a:avLst/>
              <a:gdLst>
                <a:gd name="connsiteX0" fmla="*/ 0 w 2030931"/>
                <a:gd name="connsiteY0" fmla="*/ 72189 h 336884"/>
                <a:gd name="connsiteX1" fmla="*/ 529390 w 2030931"/>
                <a:gd name="connsiteY1" fmla="*/ 0 h 336884"/>
                <a:gd name="connsiteX2" fmla="*/ 967339 w 2030931"/>
                <a:gd name="connsiteY2" fmla="*/ 173254 h 336884"/>
                <a:gd name="connsiteX3" fmla="*/ 1708484 w 2030931"/>
                <a:gd name="connsiteY3" fmla="*/ 38501 h 336884"/>
                <a:gd name="connsiteX4" fmla="*/ 1953929 w 2030931"/>
                <a:gd name="connsiteY4" fmla="*/ 336884 h 336884"/>
                <a:gd name="connsiteX5" fmla="*/ 2030931 w 2030931"/>
                <a:gd name="connsiteY5" fmla="*/ 134753 h 33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31" h="336884">
                  <a:moveTo>
                    <a:pt x="0" y="72189"/>
                  </a:moveTo>
                  <a:lnTo>
                    <a:pt x="529390" y="0"/>
                  </a:lnTo>
                  <a:lnTo>
                    <a:pt x="967339" y="173254"/>
                  </a:lnTo>
                  <a:lnTo>
                    <a:pt x="1708484" y="38501"/>
                  </a:lnTo>
                  <a:lnTo>
                    <a:pt x="1953929" y="336884"/>
                  </a:lnTo>
                  <a:lnTo>
                    <a:pt x="2030931" y="13475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216" name="Freeform 9215"/>
            <p:cNvSpPr/>
            <p:nvPr/>
          </p:nvSpPr>
          <p:spPr>
            <a:xfrm>
              <a:off x="8037095" y="4899258"/>
              <a:ext cx="2006868" cy="577516"/>
            </a:xfrm>
            <a:custGeom>
              <a:avLst/>
              <a:gdLst>
                <a:gd name="connsiteX0" fmla="*/ 0 w 2006868"/>
                <a:gd name="connsiteY0" fmla="*/ 303196 h 577516"/>
                <a:gd name="connsiteX1" fmla="*/ 505327 w 2006868"/>
                <a:gd name="connsiteY1" fmla="*/ 0 h 577516"/>
                <a:gd name="connsiteX2" fmla="*/ 1284973 w 2006868"/>
                <a:gd name="connsiteY2" fmla="*/ 178067 h 577516"/>
                <a:gd name="connsiteX3" fmla="*/ 1732548 w 2006868"/>
                <a:gd name="connsiteY3" fmla="*/ 577516 h 577516"/>
                <a:gd name="connsiteX4" fmla="*/ 2006868 w 2006868"/>
                <a:gd name="connsiteY4" fmla="*/ 346509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868" h="577516">
                  <a:moveTo>
                    <a:pt x="0" y="303196"/>
                  </a:moveTo>
                  <a:lnTo>
                    <a:pt x="505327" y="0"/>
                  </a:lnTo>
                  <a:lnTo>
                    <a:pt x="1284973" y="178067"/>
                  </a:lnTo>
                  <a:lnTo>
                    <a:pt x="1732548" y="577516"/>
                  </a:lnTo>
                  <a:lnTo>
                    <a:pt x="2006868" y="346509"/>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217" name="Freeform 9216"/>
            <p:cNvSpPr/>
            <p:nvPr/>
          </p:nvSpPr>
          <p:spPr>
            <a:xfrm>
              <a:off x="8013032" y="5072513"/>
              <a:ext cx="2016493" cy="399448"/>
            </a:xfrm>
            <a:custGeom>
              <a:avLst/>
              <a:gdLst>
                <a:gd name="connsiteX0" fmla="*/ 0 w 2016493"/>
                <a:gd name="connsiteY0" fmla="*/ 182880 h 399448"/>
                <a:gd name="connsiteX1" fmla="*/ 163630 w 2016493"/>
                <a:gd name="connsiteY1" fmla="*/ 317633 h 399448"/>
                <a:gd name="connsiteX2" fmla="*/ 654518 w 2016493"/>
                <a:gd name="connsiteY2" fmla="*/ 0 h 399448"/>
                <a:gd name="connsiteX3" fmla="*/ 1496729 w 2016493"/>
                <a:gd name="connsiteY3" fmla="*/ 399448 h 399448"/>
                <a:gd name="connsiteX4" fmla="*/ 2016493 w 2016493"/>
                <a:gd name="connsiteY4" fmla="*/ 110690 h 39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399448">
                  <a:moveTo>
                    <a:pt x="0" y="182880"/>
                  </a:moveTo>
                  <a:lnTo>
                    <a:pt x="163630" y="317633"/>
                  </a:lnTo>
                  <a:lnTo>
                    <a:pt x="654518" y="0"/>
                  </a:lnTo>
                  <a:lnTo>
                    <a:pt x="1496729" y="399448"/>
                  </a:lnTo>
                  <a:lnTo>
                    <a:pt x="2016493" y="110690"/>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221" name="Freeform 9220"/>
            <p:cNvSpPr/>
            <p:nvPr/>
          </p:nvSpPr>
          <p:spPr>
            <a:xfrm>
              <a:off x="8056346" y="5058075"/>
              <a:ext cx="1963554" cy="433137"/>
            </a:xfrm>
            <a:custGeom>
              <a:avLst/>
              <a:gdLst>
                <a:gd name="connsiteX0" fmla="*/ 0 w 1963554"/>
                <a:gd name="connsiteY0" fmla="*/ 158817 h 433137"/>
                <a:gd name="connsiteX1" fmla="*/ 351322 w 1963554"/>
                <a:gd name="connsiteY1" fmla="*/ 399448 h 433137"/>
                <a:gd name="connsiteX2" fmla="*/ 726707 w 1963554"/>
                <a:gd name="connsiteY2" fmla="*/ 231006 h 433137"/>
                <a:gd name="connsiteX3" fmla="*/ 1106905 w 1963554"/>
                <a:gd name="connsiteY3" fmla="*/ 433137 h 433137"/>
                <a:gd name="connsiteX4" fmla="*/ 1713297 w 1963554"/>
                <a:gd name="connsiteY4" fmla="*/ 0 h 433137"/>
                <a:gd name="connsiteX5" fmla="*/ 1963554 w 1963554"/>
                <a:gd name="connsiteY5" fmla="*/ 115503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554" h="433137">
                  <a:moveTo>
                    <a:pt x="0" y="158817"/>
                  </a:moveTo>
                  <a:lnTo>
                    <a:pt x="351322" y="399448"/>
                  </a:lnTo>
                  <a:lnTo>
                    <a:pt x="726707" y="231006"/>
                  </a:lnTo>
                  <a:lnTo>
                    <a:pt x="1106905" y="433137"/>
                  </a:lnTo>
                  <a:lnTo>
                    <a:pt x="1713297" y="0"/>
                  </a:lnTo>
                  <a:lnTo>
                    <a:pt x="1963554" y="11550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223" name="TextBox 9222"/>
                <p:cNvSpPr txBox="1"/>
                <p:nvPr/>
              </p:nvSpPr>
              <p:spPr>
                <a:xfrm>
                  <a:off x="8760009" y="5400186"/>
                  <a:ext cx="4840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𝐺</m:t>
                            </m:r>
                          </m:sub>
                        </m:sSub>
                      </m:oMath>
                    </m:oMathPara>
                  </a14:m>
                  <a:endParaRPr lang="en-US" sz="2000"/>
                </a:p>
              </p:txBody>
            </p:sp>
          </mc:Choice>
          <mc:Fallback xmlns="">
            <p:sp>
              <p:nvSpPr>
                <p:cNvPr id="9223" name="TextBox 9222"/>
                <p:cNvSpPr txBox="1">
                  <a:spLocks noRot="1" noChangeAspect="1" noMove="1" noResize="1" noEditPoints="1" noAdjustHandles="1" noChangeArrowheads="1" noChangeShapeType="1" noTextEdit="1"/>
                </p:cNvSpPr>
                <p:nvPr/>
              </p:nvSpPr>
              <p:spPr>
                <a:xfrm>
                  <a:off x="8760009" y="5400186"/>
                  <a:ext cx="484042" cy="400110"/>
                </a:xfrm>
                <a:prstGeom prst="rect">
                  <a:avLst/>
                </a:prstGeom>
                <a:blipFill rotWithShape="1">
                  <a:blip r:embed="rId4"/>
                  <a:stretch>
                    <a:fillRect b="-15385"/>
                  </a:stretch>
                </a:blipFill>
              </p:spPr>
              <p:txBody>
                <a:bodyPr/>
                <a:lstStyle/>
                <a:p>
                  <a:r>
                    <a:rPr lang="en-US">
                      <a:noFill/>
                    </a:rPr>
                    <a:t> </a:t>
                  </a:r>
                </a:p>
              </p:txBody>
            </p:sp>
          </mc:Fallback>
        </mc:AlternateContent>
      </p:grpSp>
      <p:grpSp>
        <p:nvGrpSpPr>
          <p:cNvPr id="9225" name="Group 9224"/>
          <p:cNvGrpSpPr/>
          <p:nvPr/>
        </p:nvGrpSpPr>
        <p:grpSpPr>
          <a:xfrm>
            <a:off x="7632281" y="4150022"/>
            <a:ext cx="461600" cy="1466925"/>
            <a:chOff x="7632281" y="4150022"/>
            <a:chExt cx="461600" cy="1466925"/>
          </a:xfrm>
        </p:grpSpPr>
        <p:cxnSp>
          <p:nvCxnSpPr>
            <p:cNvPr id="23" name="Straight Arrow Connector 22"/>
            <p:cNvCxnSpPr/>
            <p:nvPr/>
          </p:nvCxnSpPr>
          <p:spPr>
            <a:xfrm>
              <a:off x="7864897" y="4150022"/>
              <a:ext cx="95140" cy="991952"/>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27" name="Oval 26"/>
            <p:cNvSpPr/>
            <p:nvPr/>
          </p:nvSpPr>
          <p:spPr>
            <a:xfrm>
              <a:off x="7898028" y="5141974"/>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p:cNvSpPr txBox="1"/>
                <p:nvPr/>
              </p:nvSpPr>
              <p:spPr>
                <a:xfrm>
                  <a:off x="7632281" y="5216837"/>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44" name="TextBox 43"/>
                <p:cNvSpPr txBox="1">
                  <a:spLocks noRot="1" noChangeAspect="1" noMove="1" noResize="1" noEditPoints="1" noAdjustHandles="1" noChangeArrowheads="1" noChangeShapeType="1" noTextEdit="1"/>
                </p:cNvSpPr>
                <p:nvPr/>
              </p:nvSpPr>
              <p:spPr>
                <a:xfrm>
                  <a:off x="7632281" y="5216837"/>
                  <a:ext cx="461600" cy="400110"/>
                </a:xfrm>
                <a:prstGeom prst="rect">
                  <a:avLst/>
                </a:prstGeom>
                <a:blipFill rotWithShape="1">
                  <a:blip r:embed="rId5"/>
                  <a:stretch>
                    <a:fillRect b="-15385"/>
                  </a:stretch>
                </a:blipFill>
              </p:spPr>
              <p:txBody>
                <a:bodyPr/>
                <a:lstStyle/>
                <a:p>
                  <a:r>
                    <a:rPr lang="en-US">
                      <a:noFill/>
                    </a:rPr>
                    <a:t> </a:t>
                  </a:r>
                </a:p>
              </p:txBody>
            </p:sp>
          </mc:Fallback>
        </mc:AlternateContent>
      </p:grpSp>
      <p:grpSp>
        <p:nvGrpSpPr>
          <p:cNvPr id="9226" name="Group 9225"/>
          <p:cNvGrpSpPr/>
          <p:nvPr/>
        </p:nvGrpSpPr>
        <p:grpSpPr>
          <a:xfrm>
            <a:off x="9957735" y="4150023"/>
            <a:ext cx="461600" cy="1447256"/>
            <a:chOff x="9957735" y="4150023"/>
            <a:chExt cx="461600" cy="1447256"/>
          </a:xfrm>
        </p:grpSpPr>
        <p:cxnSp>
          <p:nvCxnSpPr>
            <p:cNvPr id="32" name="Straight Arrow Connector 31"/>
            <p:cNvCxnSpPr/>
            <p:nvPr/>
          </p:nvCxnSpPr>
          <p:spPr>
            <a:xfrm flipV="1">
              <a:off x="10070306" y="4150023"/>
              <a:ext cx="120235" cy="1001414"/>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34" name="Oval 33"/>
            <p:cNvSpPr/>
            <p:nvPr/>
          </p:nvSpPr>
          <p:spPr>
            <a:xfrm>
              <a:off x="9985057" y="5139898"/>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p:cNvSpPr txBox="1"/>
                <p:nvPr/>
              </p:nvSpPr>
              <p:spPr>
                <a:xfrm>
                  <a:off x="9957735" y="5197169"/>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45" name="TextBox 44"/>
                <p:cNvSpPr txBox="1">
                  <a:spLocks noRot="1" noChangeAspect="1" noMove="1" noResize="1" noEditPoints="1" noAdjustHandles="1" noChangeArrowheads="1" noChangeShapeType="1" noTextEdit="1"/>
                </p:cNvSpPr>
                <p:nvPr/>
              </p:nvSpPr>
              <p:spPr>
                <a:xfrm>
                  <a:off x="9957735" y="5197169"/>
                  <a:ext cx="461600" cy="400110"/>
                </a:xfrm>
                <a:prstGeom prst="rect">
                  <a:avLst/>
                </a:prstGeom>
                <a:blipFill rotWithShape="1">
                  <a:blip r:embed="rId6"/>
                  <a:stretch>
                    <a:fillRect b="-15385"/>
                  </a:stretch>
                </a:blipFill>
              </p:spPr>
              <p:txBody>
                <a:bodyPr/>
                <a:lstStyle/>
                <a:p>
                  <a:r>
                    <a:rPr lang="en-US">
                      <a:noFill/>
                    </a:rPr>
                    <a:t> </a:t>
                  </a:r>
                </a:p>
              </p:txBody>
            </p:sp>
          </mc:Fallback>
        </mc:AlternateContent>
      </p:grpSp>
      <p:sp>
        <p:nvSpPr>
          <p:cNvPr id="58" name="Oval 57"/>
          <p:cNvSpPr/>
          <p:nvPr/>
        </p:nvSpPr>
        <p:spPr>
          <a:xfrm rot="335458">
            <a:off x="4940184" y="4138765"/>
            <a:ext cx="2261804" cy="1426738"/>
          </a:xfrm>
          <a:prstGeom prst="ellipse">
            <a:avLst/>
          </a:prstGeom>
          <a:gradFill flip="none" rotWithShape="1">
            <a:gsLst>
              <a:gs pos="53000">
                <a:srgbClr val="BEA0D3">
                  <a:alpha val="10000"/>
                </a:srgbClr>
              </a:gs>
              <a:gs pos="0">
                <a:srgbClr val="7030A0"/>
              </a:gs>
              <a:gs pos="100000">
                <a:schemeClr val="bg1">
                  <a:alpha val="0"/>
                </a:schemeClr>
              </a:gs>
            </a:gsLst>
            <a:path path="circle">
              <a:fillToRect l="50000" t="50000" r="50000" b="50000"/>
            </a:path>
            <a:tileRect/>
          </a:gra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918894" y="3724142"/>
            <a:ext cx="2304384" cy="21819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p>
        </p:txBody>
      </p:sp>
      <p:sp>
        <p:nvSpPr>
          <p:cNvPr id="51" name="Rectangle 50"/>
          <p:cNvSpPr/>
          <p:nvPr/>
        </p:nvSpPr>
        <p:spPr>
          <a:xfrm>
            <a:off x="5139173" y="2261937"/>
            <a:ext cx="5087462" cy="137641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latin typeface="Corbel" panose="020B0503020204020204" pitchFamily="34" charset="0"/>
            </a:endParaRPr>
          </a:p>
        </p:txBody>
      </p:sp>
      <p:grpSp>
        <p:nvGrpSpPr>
          <p:cNvPr id="4" name="Group 3"/>
          <p:cNvGrpSpPr/>
          <p:nvPr/>
        </p:nvGrpSpPr>
        <p:grpSpPr>
          <a:xfrm>
            <a:off x="831850" y="1687516"/>
            <a:ext cx="4276403" cy="4833441"/>
            <a:chOff x="831850" y="1687516"/>
            <a:chExt cx="4276403" cy="4833441"/>
          </a:xfrm>
        </p:grpSpPr>
        <p:pic>
          <p:nvPicPr>
            <p:cNvPr id="1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6839"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223614" y="1687516"/>
              <a:ext cx="851515" cy="369332"/>
            </a:xfrm>
            <a:prstGeom prst="rect">
              <a:avLst/>
            </a:prstGeom>
            <a:noFill/>
          </p:spPr>
          <p:txBody>
            <a:bodyPr wrap="none" rtlCol="0">
              <a:spAutoFit/>
            </a:bodyPr>
            <a:lstStyle/>
            <a:p>
              <a:pPr algn="ctr"/>
              <a:r>
                <a:rPr lang="en-US" smtClean="0"/>
                <a:t>Albedo</a:t>
              </a:r>
              <a:endParaRPr lang="en-US"/>
            </a:p>
          </p:txBody>
        </p:sp>
        <p:sp>
          <p:nvSpPr>
            <p:cNvPr id="18" name="TextBox 17"/>
            <p:cNvSpPr txBox="1"/>
            <p:nvPr/>
          </p:nvSpPr>
          <p:spPr>
            <a:xfrm>
              <a:off x="1985182" y="6151625"/>
              <a:ext cx="2544736" cy="369332"/>
            </a:xfrm>
            <a:prstGeom prst="rect">
              <a:avLst/>
            </a:prstGeom>
            <a:noFill/>
          </p:spPr>
          <p:txBody>
            <a:bodyPr wrap="none" rtlCol="0">
              <a:spAutoFit/>
            </a:bodyPr>
            <a:lstStyle/>
            <a:p>
              <a:pPr algn="ctr"/>
              <a:r>
                <a:rPr lang="en-US" smtClean="0"/>
                <a:t>Point response (“kernel”)</a:t>
              </a:r>
              <a:endParaRPr lang="en-US"/>
            </a:p>
          </p:txBody>
        </p:sp>
        <p:pic>
          <p:nvPicPr>
            <p:cNvPr id="819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850"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Rectangle 51"/>
          <p:cNvSpPr/>
          <p:nvPr/>
        </p:nvSpPr>
        <p:spPr>
          <a:xfrm>
            <a:off x="7465769" y="3724142"/>
            <a:ext cx="3062379" cy="21819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p>
        </p:txBody>
      </p:sp>
      <p:sp>
        <p:nvSpPr>
          <p:cNvPr id="12" name="Slide Number Placeholder 11"/>
          <p:cNvSpPr>
            <a:spLocks noGrp="1"/>
          </p:cNvSpPr>
          <p:nvPr>
            <p:ph type="sldNum" sz="quarter" idx="12"/>
          </p:nvPr>
        </p:nvSpPr>
        <p:spPr/>
        <p:txBody>
          <a:bodyPr/>
          <a:lstStyle/>
          <a:p>
            <a:fld id="{7B6CC4D6-176D-4020-9484-FACE48CDBCFB}" type="slidenum">
              <a:rPr lang="cs-CZ" smtClean="0"/>
              <a:t>10</a:t>
            </a:fld>
            <a:endParaRPr lang="cs-CZ" dirty="0"/>
          </a:p>
        </p:txBody>
      </p:sp>
    </p:spTree>
    <p:extLst>
      <p:ext uri="{BB962C8B-B14F-4D97-AF65-F5344CB8AC3E}">
        <p14:creationId xmlns:p14="http://schemas.microsoft.com/office/powerpoint/2010/main" val="3341622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8266E-6 -3.1611E-6 L -0.04736 -0.00042 " pathEditMode="relative" rAng="0" ptsTypes="AA">
                                      <p:cBhvr>
                                        <p:cTn id="6" dur="800" fill="hold"/>
                                        <p:tgtEl>
                                          <p:spTgt spid="4"/>
                                        </p:tgtEl>
                                        <p:attrNameLst>
                                          <p:attrName>ppt_x</p:attrName>
                                          <p:attrName>ppt_y</p:attrName>
                                        </p:attrNameLst>
                                      </p:cBhvr>
                                      <p:rCtr x="-2375" y="-2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1"/>
                                        </p:tgtEl>
                                      </p:cBhvr>
                                    </p:animEffect>
                                    <p:set>
                                      <p:cBhvr>
                                        <p:cTn id="11" dur="1" fill="hold">
                                          <p:stCondLst>
                                            <p:cond delay="499"/>
                                          </p:stCondLst>
                                        </p:cTn>
                                        <p:tgtEl>
                                          <p:spTgt spid="5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300"/>
                                        <p:tgtEl>
                                          <p:spTgt spid="6"/>
                                        </p:tgtEl>
                                      </p:cBhvr>
                                    </p:animEffect>
                                  </p:childTnLst>
                                </p:cTn>
                              </p:par>
                            </p:childTnLst>
                          </p:cTn>
                        </p:par>
                        <p:par>
                          <p:cTn id="22" fill="hold">
                            <p:stCondLst>
                              <p:cond delay="3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300"/>
                                        <p:tgtEl>
                                          <p:spTgt spid="7"/>
                                        </p:tgtEl>
                                      </p:cBhvr>
                                    </p:animEffect>
                                  </p:childTnLst>
                                </p:cTn>
                              </p:par>
                            </p:childTnLst>
                          </p:cTn>
                        </p:par>
                        <p:par>
                          <p:cTn id="26" fill="hold">
                            <p:stCondLst>
                              <p:cond delay="6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300"/>
                                        <p:tgtEl>
                                          <p:spTgt spid="8"/>
                                        </p:tgtEl>
                                      </p:cBhvr>
                                    </p:animEffect>
                                  </p:childTnLst>
                                </p:cTn>
                              </p:par>
                            </p:childTnLst>
                          </p:cTn>
                        </p:par>
                        <p:par>
                          <p:cTn id="30" fill="hold">
                            <p:stCondLst>
                              <p:cond delay="9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300"/>
                                        <p:tgtEl>
                                          <p:spTgt spid="9"/>
                                        </p:tgtEl>
                                      </p:cBhvr>
                                    </p:animEffect>
                                  </p:childTnLst>
                                </p:cTn>
                              </p:par>
                            </p:childTnLst>
                          </p:cTn>
                        </p:par>
                        <p:par>
                          <p:cTn id="34" fill="hold">
                            <p:stCondLst>
                              <p:cond delay="12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300"/>
                                        <p:tgtEl>
                                          <p:spTgt spid="10"/>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300"/>
                                        <p:tgtEl>
                                          <p:spTgt spid="11"/>
                                        </p:tgtEl>
                                      </p:cBhvr>
                                    </p:animEffect>
                                  </p:childTnLst>
                                </p:cTn>
                              </p:par>
                            </p:childTnLst>
                          </p:cTn>
                        </p:par>
                        <p:par>
                          <p:cTn id="42" fill="hold">
                            <p:stCondLst>
                              <p:cond delay="18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300"/>
                                        <p:tgtEl>
                                          <p:spTgt spid="14"/>
                                        </p:tgtEl>
                                      </p:cBhvr>
                                    </p:animEffect>
                                  </p:childTnLst>
                                </p:cTn>
                              </p:par>
                            </p:childTnLst>
                          </p:cTn>
                        </p:par>
                        <p:par>
                          <p:cTn id="46" fill="hold">
                            <p:stCondLst>
                              <p:cond delay="21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300"/>
                                        <p:tgtEl>
                                          <p:spTgt spid="15"/>
                                        </p:tgtEl>
                                      </p:cBhvr>
                                    </p:animEffect>
                                  </p:childTnLst>
                                </p:cTn>
                              </p:par>
                            </p:childTnLst>
                          </p:cTn>
                        </p:par>
                        <p:par>
                          <p:cTn id="50" fill="hold">
                            <p:stCondLst>
                              <p:cond delay="24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300"/>
                                        <p:tgtEl>
                                          <p:spTgt spid="20"/>
                                        </p:tgtEl>
                                      </p:cBhvr>
                                    </p:animEffect>
                                  </p:childTnLst>
                                </p:cTn>
                              </p:par>
                            </p:childTnLst>
                          </p:cTn>
                        </p:par>
                        <p:par>
                          <p:cTn id="54" fill="hold">
                            <p:stCondLst>
                              <p:cond delay="2700"/>
                            </p:stCondLst>
                            <p:childTnLst>
                              <p:par>
                                <p:cTn id="55" presetID="10" presetClass="entr" presetSubtype="0" fill="hold" grpId="0" nodeType="after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9225"/>
                                        </p:tgtEl>
                                        <p:attrNameLst>
                                          <p:attrName>style.visibility</p:attrName>
                                        </p:attrNameLst>
                                      </p:cBhvr>
                                      <p:to>
                                        <p:strVal val="visible"/>
                                      </p:to>
                                    </p:set>
                                    <p:animEffect transition="in" filter="wipe(up)">
                                      <p:cBhvr>
                                        <p:cTn id="67" dur="500"/>
                                        <p:tgtEl>
                                          <p:spTgt spid="9225"/>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9226"/>
                                        </p:tgtEl>
                                        <p:attrNameLst>
                                          <p:attrName>style.visibility</p:attrName>
                                        </p:attrNameLst>
                                      </p:cBhvr>
                                      <p:to>
                                        <p:strVal val="visible"/>
                                      </p:to>
                                    </p:set>
                                    <p:animEffect transition="in" filter="wipe(down)">
                                      <p:cBhvr>
                                        <p:cTn id="71" dur="500"/>
                                        <p:tgtEl>
                                          <p:spTgt spid="92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227"/>
                                        </p:tgtEl>
                                        <p:attrNameLst>
                                          <p:attrName>style.visibility</p:attrName>
                                        </p:attrNameLst>
                                      </p:cBhvr>
                                      <p:to>
                                        <p:strVal val="visible"/>
                                      </p:to>
                                    </p:set>
                                    <p:animEffect transition="in" filter="wipe(left)">
                                      <p:cBhvr>
                                        <p:cTn id="76"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20" grpId="0" animBg="1"/>
      <p:bldP spid="58"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smtClean="0"/>
              <a:t>Methodology</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a:t>S</a:t>
            </a:r>
            <a:r>
              <a:rPr lang="en-US" dirty="0" smtClean="0"/>
              <a:t>tep-by-step walkthrough</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11</a:t>
            </a:fld>
            <a:endParaRPr lang="cs-CZ" dirty="0"/>
          </a:p>
        </p:txBody>
      </p:sp>
    </p:spTree>
    <p:extLst>
      <p:ext uri="{BB962C8B-B14F-4D97-AF65-F5344CB8AC3E}">
        <p14:creationId xmlns:p14="http://schemas.microsoft.com/office/powerpoint/2010/main" val="382519181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269558" y="1205107"/>
                <a:ext cx="4867993" cy="5798246"/>
              </a:xfrm>
            </p:spPr>
            <p:txBody>
              <a:bodyPr>
                <a:normAutofit/>
              </a:bodyPr>
              <a:lstStyle/>
              <a:p>
                <a:pPr marL="0" indent="0">
                  <a:buNone/>
                </a:pPr>
                <a:r>
                  <a:rPr lang="en-US" sz="2000" b="1" u="sng" dirty="0" smtClean="0"/>
                  <a:t>Preprocessing:</a:t>
                </a:r>
              </a:p>
              <a:p>
                <a:pPr marL="514350" indent="-514350">
                  <a:buSzPct val="125000"/>
                  <a:buFont typeface="+mj-lt"/>
                  <a:buAutoNum type="romanLcPeriod"/>
                </a:pPr>
                <a:r>
                  <a:rPr lang="en-US" sz="2000" dirty="0" smtClean="0">
                    <a:solidFill>
                      <a:schemeClr val="bg2"/>
                    </a:solidFill>
                  </a:rPr>
                  <a:t>Derive a basis (homogeneous) BSSRDF</a:t>
                </a:r>
              </a:p>
              <a:p>
                <a:pPr marL="514350" indent="-514350">
                  <a:buSzPct val="125000"/>
                  <a:buFont typeface="+mj-lt"/>
                  <a:buAutoNum type="romanLcPeriod"/>
                </a:pPr>
                <a:r>
                  <a:rPr lang="en-US" sz="2000" dirty="0" smtClean="0">
                    <a:solidFill>
                      <a:schemeClr val="bg2"/>
                    </a:solidFill>
                  </a:rPr>
                  <a:t>For each </a:t>
                </a:r>
                <a14:m>
                  <m:oMath xmlns:m="http://schemas.openxmlformats.org/officeDocument/2006/math">
                    <m:r>
                      <a:rPr lang="en-US" sz="2000" b="0" i="0" smtClean="0">
                        <a:solidFill>
                          <a:schemeClr val="bg2"/>
                        </a:solidFill>
                        <a:latin typeface="Cambria Math"/>
                      </a:rPr>
                      <m:t>(</m:t>
                    </m:r>
                    <m:sSub>
                      <m:sSubPr>
                        <m:ctrlPr>
                          <a:rPr lang="en-US" sz="2000" b="0" i="1" smtClean="0">
                            <a:solidFill>
                              <a:schemeClr val="bg2"/>
                            </a:solidFill>
                            <a:latin typeface="Cambria Math"/>
                          </a:rPr>
                        </m:ctrlPr>
                      </m:sSubPr>
                      <m:e>
                        <m:r>
                          <a:rPr lang="en-US" sz="2000" b="1" i="1" smtClean="0">
                            <a:solidFill>
                              <a:schemeClr val="bg2"/>
                            </a:solidFill>
                            <a:latin typeface="Cambria Math"/>
                          </a:rPr>
                          <m:t>𝒙</m:t>
                        </m:r>
                      </m:e>
                      <m:sub>
                        <m:r>
                          <a:rPr lang="en-US" sz="2000" b="0" i="1" smtClean="0">
                            <a:solidFill>
                              <a:schemeClr val="bg2"/>
                            </a:solidFill>
                            <a:latin typeface="Cambria Math"/>
                          </a:rPr>
                          <m:t>𝑖</m:t>
                        </m:r>
                      </m:sub>
                    </m:sSub>
                    <m:r>
                      <a:rPr lang="en-US" sz="2000" b="0" i="1" smtClean="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b="0" i="1" smtClean="0">
                        <a:solidFill>
                          <a:schemeClr val="bg2"/>
                        </a:solidFill>
                        <a:latin typeface="Cambria Math"/>
                      </a:rPr>
                      <m:t>)</m:t>
                    </m:r>
                  </m:oMath>
                </a14:m>
                <a:r>
                  <a:rPr lang="en-US" sz="2000" dirty="0" smtClean="0">
                    <a:solidFill>
                      <a:schemeClr val="bg2"/>
                    </a:solidFill>
                  </a:rPr>
                  <a:t> estimate the transport path distribution connecting them</a:t>
                </a:r>
              </a:p>
              <a:p>
                <a:pPr marL="514350" indent="-514350">
                  <a:buSzPct val="125000"/>
                  <a:buFont typeface="+mj-lt"/>
                  <a:buAutoNum type="romanLcPeriod"/>
                </a:pPr>
                <a:r>
                  <a:rPr lang="en-US" sz="2000" dirty="0" smtClean="0">
                    <a:solidFill>
                      <a:schemeClr val="bg2"/>
                    </a:solidFill>
                  </a:rPr>
                  <a:t>Fit a generic parametric model to the distribution (e.g. Gaussian mixture)</a:t>
                </a:r>
              </a:p>
              <a:p>
                <a:pPr marL="0" indent="0">
                  <a:buNone/>
                </a:pPr>
                <a:endParaRPr lang="en-US" sz="2000" dirty="0" smtClean="0"/>
              </a:p>
              <a:p>
                <a:pPr marL="0" indent="0">
                  <a:buNone/>
                </a:pPr>
                <a:r>
                  <a:rPr lang="en-US" sz="2000" b="1" u="sng" dirty="0" smtClean="0"/>
                  <a:t>Runtime:</a:t>
                </a:r>
              </a:p>
              <a:p>
                <a:pPr marL="514350" indent="-514350">
                  <a:buSzPct val="125000"/>
                  <a:buFont typeface="+mj-lt"/>
                  <a:buAutoNum type="arabicParenR"/>
                </a:pPr>
                <a:r>
                  <a:rPr lang="en-US" sz="2000" dirty="0" smtClean="0">
                    <a:solidFill>
                      <a:schemeClr val="bg2"/>
                    </a:solidFill>
                  </a:rPr>
                  <a:t>Use standard MC to select </a:t>
                </a:r>
                <a14:m>
                  <m:oMath xmlns:m="http://schemas.openxmlformats.org/officeDocument/2006/math">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dirty="0" smtClean="0">
                  <a:solidFill>
                    <a:schemeClr val="bg2"/>
                  </a:solidFill>
                </a:endParaRPr>
              </a:p>
              <a:p>
                <a:pPr marL="514350" indent="-514350">
                  <a:buSzPct val="125000"/>
                  <a:buFont typeface="+mj-lt"/>
                  <a:buAutoNum type="arabicParenR"/>
                </a:pPr>
                <a:r>
                  <a:rPr lang="en-US" sz="2000" dirty="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dirty="0" smtClean="0">
                    <a:solidFill>
                      <a:schemeClr val="bg2"/>
                    </a:solidFill>
                  </a:rPr>
                  <a:t> aggregate the material properties using the kernel from </a:t>
                </a:r>
                <a:r>
                  <a:rPr lang="en-US" sz="2000" b="1" dirty="0" smtClean="0">
                    <a:solidFill>
                      <a:schemeClr val="bg2"/>
                    </a:solidFill>
                  </a:rPr>
                  <a:t>iii.</a:t>
                </a:r>
              </a:p>
              <a:p>
                <a:pPr marL="514350" indent="-514350">
                  <a:buSzPct val="125000"/>
                  <a:buFont typeface="+mj-lt"/>
                  <a:buAutoNum type="arabicParenR"/>
                </a:pPr>
                <a:r>
                  <a:rPr lang="en-US" sz="2000" dirty="0" smtClean="0">
                    <a:solidFill>
                      <a:schemeClr val="bg2"/>
                    </a:solidFill>
                  </a:rPr>
                  <a:t>Separate the transport kernel into the local and global components</a:t>
                </a:r>
              </a:p>
              <a:p>
                <a:pPr marL="514350" indent="-514350">
                  <a:buSzPct val="125000"/>
                  <a:buFont typeface="+mj-lt"/>
                  <a:buAutoNum type="arabicParenR"/>
                </a:pPr>
                <a:r>
                  <a:rPr lang="en-US" sz="2000" dirty="0" smtClean="0">
                    <a:solidFill>
                      <a:schemeClr val="bg2"/>
                    </a:solidFill>
                  </a:rPr>
                  <a:t>Use point-evaluated properties to compute the local components</a:t>
                </a:r>
                <a:endParaRPr lang="en-US" sz="2000" dirty="0">
                  <a:solidFill>
                    <a:schemeClr val="bg2"/>
                  </a:solidFill>
                </a:endParaRPr>
              </a:p>
              <a:p>
                <a:pPr marL="514350" indent="-514350">
                  <a:buSzPct val="125000"/>
                  <a:buFont typeface="+mj-lt"/>
                  <a:buAutoNum type="arabicParenR"/>
                </a:pPr>
                <a:r>
                  <a:rPr lang="en-US" sz="2000" dirty="0" smtClean="0">
                    <a:solidFill>
                      <a:schemeClr val="bg2"/>
                    </a:solidFill>
                  </a:rPr>
                  <a:t>Use the aggregate properties from </a:t>
                </a:r>
                <a:r>
                  <a:rPr lang="en-US" sz="2000" b="1" dirty="0" smtClean="0">
                    <a:solidFill>
                      <a:schemeClr val="bg2"/>
                    </a:solidFill>
                  </a:rPr>
                  <a:t>3)</a:t>
                </a:r>
                <a:r>
                  <a:rPr lang="en-US" sz="2000" dirty="0" smtClean="0">
                    <a:solidFill>
                      <a:schemeClr val="bg2"/>
                    </a:solidFill>
                  </a:rPr>
                  <a:t> to compute the global component</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a:blip r:embed="rId3"/>
                <a:stretch>
                  <a:fillRect l="-4005" t="-1157" r="-2628" b="-63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7B6CC4D6-176D-4020-9484-FACE48CDBCFB}" type="slidenum">
              <a:rPr lang="cs-CZ" smtClean="0"/>
              <a:t>12</a:t>
            </a:fld>
            <a:endParaRPr lang="cs-CZ" dirty="0"/>
          </a:p>
        </p:txBody>
      </p:sp>
    </p:spTree>
    <p:extLst>
      <p:ext uri="{BB962C8B-B14F-4D97-AF65-F5344CB8AC3E}">
        <p14:creationId xmlns:p14="http://schemas.microsoft.com/office/powerpoint/2010/main" val="87043640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grpSp>
        <p:nvGrpSpPr>
          <p:cNvPr id="5" name="Group 4"/>
          <p:cNvGrpSpPr/>
          <p:nvPr/>
        </p:nvGrpSpPr>
        <p:grpSpPr>
          <a:xfrm>
            <a:off x="6960588" y="5232913"/>
            <a:ext cx="2169761" cy="1135924"/>
            <a:chOff x="6960588" y="5232913"/>
            <a:chExt cx="2169761" cy="1135924"/>
          </a:xfrm>
        </p:grpSpPr>
        <mc:AlternateContent xmlns:mc="http://schemas.openxmlformats.org/markup-compatibility/2006" xmlns:a14="http://schemas.microsoft.com/office/drawing/2010/main">
          <mc:Choice Requires="a14">
            <p:sp>
              <p:nvSpPr>
                <p:cNvPr id="10" name="TextBox 9"/>
                <p:cNvSpPr txBox="1"/>
                <p:nvPr/>
              </p:nvSpPr>
              <p:spPr>
                <a:xfrm>
                  <a:off x="6960588" y="5529568"/>
                  <a:ext cx="2169761" cy="8392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𝑆</m:t>
                        </m:r>
                        <m:r>
                          <a:rPr lang="en-US" sz="2000" i="1">
                            <a:latin typeface="Cambria Math"/>
                            <a:ea typeface="Cambria Math"/>
                          </a:rPr>
                          <m:t>≅</m:t>
                        </m:r>
                        <m:nary>
                          <m:naryPr>
                            <m:chr m:val="∑"/>
                            <m:supHide m:val="on"/>
                            <m:ctrlPr>
                              <a:rPr lang="en-US" sz="2000" b="0" i="1" smtClean="0">
                                <a:latin typeface="Cambria Math"/>
                                <a:ea typeface="Cambria Math"/>
                              </a:rPr>
                            </m:ctrlPr>
                          </m:naryPr>
                          <m:sub>
                            <m:r>
                              <m:rPr>
                                <m:brk m:alnAt="7"/>
                              </m:rPr>
                              <a:rPr lang="en-US" sz="2000" b="0" i="1" smtClean="0">
                                <a:latin typeface="Cambria Math"/>
                                <a:ea typeface="Cambria Math"/>
                              </a:rPr>
                              <m:t>𝑖</m:t>
                            </m:r>
                          </m:sub>
                          <m:sup/>
                          <m:e>
                            <m:sSub>
                              <m:sSubPr>
                                <m:ctrlPr>
                                  <a:rPr lang="en-US" sz="2000" b="0" i="1" smtClean="0">
                                    <a:latin typeface="Cambria Math"/>
                                    <a:ea typeface="Cambria Math"/>
                                  </a:rPr>
                                </m:ctrlPr>
                              </m:sSubPr>
                              <m:e>
                                <m:r>
                                  <a:rPr lang="en-US" sz="2000" b="0" i="1" smtClean="0">
                                    <a:latin typeface="Cambria Math"/>
                                    <a:ea typeface="Cambria Math"/>
                                  </a:rPr>
                                  <m:t>𝐴</m:t>
                                </m:r>
                              </m:e>
                              <m:sub>
                                <m:r>
                                  <a:rPr lang="en-US" sz="2000" b="0" i="1" smtClean="0">
                                    <a:latin typeface="Cambria Math"/>
                                    <a:ea typeface="Cambria Math"/>
                                  </a:rPr>
                                  <m:t>𝑖</m:t>
                                </m:r>
                              </m:sub>
                            </m:sSub>
                            <m:r>
                              <a:rPr lang="en-US" sz="2000" i="1">
                                <a:latin typeface="Cambria Math"/>
                                <a:ea typeface="Cambria Math"/>
                              </a:rPr>
                              <m:t>∙</m:t>
                            </m:r>
                            <m:sSup>
                              <m:sSupPr>
                                <m:ctrlPr>
                                  <a:rPr lang="en-US" sz="2000" i="1" smtClean="0">
                                    <a:latin typeface="Cambria Math"/>
                                    <a:ea typeface="Cambria Math"/>
                                  </a:rPr>
                                </m:ctrlPr>
                              </m:sSupPr>
                              <m:e>
                                <m:r>
                                  <a:rPr lang="en-US" sz="2000" b="0" i="1" smtClean="0">
                                    <a:latin typeface="Cambria Math"/>
                                    <a:ea typeface="Cambria Math"/>
                                  </a:rPr>
                                  <m:t>𝑒</m:t>
                                </m:r>
                              </m:e>
                              <m:sup>
                                <m:sSub>
                                  <m:sSubPr>
                                    <m:ctrlPr>
                                      <a:rPr lang="en-US" sz="2000" i="1" smtClean="0">
                                        <a:latin typeface="Cambria Math"/>
                                        <a:ea typeface="Cambria Math"/>
                                      </a:rPr>
                                    </m:ctrlPr>
                                  </m:sSubPr>
                                  <m:e>
                                    <m:r>
                                      <a:rPr lang="en-US" sz="2000" b="0" i="1" smtClean="0">
                                        <a:latin typeface="Cambria Math"/>
                                        <a:ea typeface="Cambria Math"/>
                                      </a:rPr>
                                      <m:t>−</m:t>
                                    </m:r>
                                    <m:r>
                                      <a:rPr lang="en-US" sz="2000" b="0" i="1" smtClean="0">
                                        <a:latin typeface="Cambria Math"/>
                                        <a:ea typeface="Cambria Math"/>
                                      </a:rPr>
                                      <m:t>𝑟</m:t>
                                    </m:r>
                                    <m:r>
                                      <a:rPr lang="en-US" sz="2000" b="0" i="1" smtClean="0">
                                        <a:latin typeface="Cambria Math"/>
                                        <a:ea typeface="Cambria Math"/>
                                      </a:rPr>
                                      <m:t>∙</m:t>
                                    </m:r>
                                    <m:r>
                                      <a:rPr lang="en-US" sz="2000" b="0" i="1" smtClean="0">
                                        <a:latin typeface="Cambria Math"/>
                                        <a:ea typeface="Cambria Math"/>
                                      </a:rPr>
                                      <m:t>𝐵</m:t>
                                    </m:r>
                                  </m:e>
                                  <m:sub>
                                    <m:r>
                                      <a:rPr lang="en-US" sz="2000" b="0" i="1" smtClean="0">
                                        <a:latin typeface="Cambria Math"/>
                                        <a:ea typeface="Cambria Math"/>
                                      </a:rPr>
                                      <m:t>𝑖</m:t>
                                    </m:r>
                                  </m:sub>
                                </m:sSub>
                              </m:sup>
                            </m:sSup>
                          </m:e>
                        </m:nary>
                      </m:oMath>
                    </m:oMathPara>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6960588" y="5529568"/>
                  <a:ext cx="2169761" cy="839269"/>
                </a:xfrm>
                <a:prstGeom prst="rect">
                  <a:avLst/>
                </a:prstGeom>
                <a:blipFill>
                  <a:blip r:embed="rId4"/>
                  <a:stretch>
                    <a:fillRect/>
                  </a:stretch>
                </a:blipFill>
              </p:spPr>
              <p:txBody>
                <a:bodyPr/>
                <a:lstStyle/>
                <a:p>
                  <a:r>
                    <a:rPr lang="en-US">
                      <a:noFill/>
                    </a:rPr>
                    <a:t> </a:t>
                  </a:r>
                </a:p>
              </p:txBody>
            </p:sp>
          </mc:Fallback>
        </mc:AlternateContent>
        <p:sp>
          <p:nvSpPr>
            <p:cNvPr id="13" name="TextBox 12"/>
            <p:cNvSpPr txBox="1"/>
            <p:nvPr/>
          </p:nvSpPr>
          <p:spPr>
            <a:xfrm>
              <a:off x="7144991" y="5232913"/>
              <a:ext cx="1469441" cy="338554"/>
            </a:xfrm>
            <a:prstGeom prst="rect">
              <a:avLst/>
            </a:prstGeom>
            <a:noFill/>
          </p:spPr>
          <p:txBody>
            <a:bodyPr wrap="none" rtlCol="0">
              <a:spAutoFit/>
            </a:bodyPr>
            <a:lstStyle/>
            <a:p>
              <a:r>
                <a:rPr lang="en-US" sz="1600" b="1" smtClean="0"/>
                <a:t>BSSRDF kernel:</a:t>
              </a:r>
              <a:endParaRPr lang="en-US" sz="1600" b="1"/>
            </a:p>
          </p:txBody>
        </p:sp>
      </p:grpSp>
      <p:sp>
        <p:nvSpPr>
          <p:cNvPr id="14" name="TextBox 13"/>
          <p:cNvSpPr txBox="1"/>
          <p:nvPr/>
        </p:nvSpPr>
        <p:spPr>
          <a:xfrm>
            <a:off x="5740455" y="6594713"/>
            <a:ext cx="4419824" cy="307756"/>
          </a:xfrm>
          <a:prstGeom prst="rect">
            <a:avLst/>
          </a:prstGeom>
          <a:noFill/>
        </p:spPr>
        <p:txBody>
          <a:bodyPr wrap="none" lIns="91420" tIns="45710" rIns="91420" bIns="45710" rtlCol="0">
            <a:spAutoFit/>
          </a:bodyPr>
          <a:lstStyle/>
          <a:p>
            <a:pPr algn="ctr"/>
            <a:r>
              <a:rPr lang="en-US" sz="1400" smtClean="0"/>
              <a:t>Also see </a:t>
            </a:r>
            <a:r>
              <a:rPr lang="en-US" sz="1400" smtClean="0">
                <a:solidFill>
                  <a:schemeClr val="accent5">
                    <a:lumMod val="50000"/>
                  </a:schemeClr>
                </a:solidFill>
              </a:rPr>
              <a:t>[Christensen and Burley @ SIGGRAPH Talks 2015]</a:t>
            </a:r>
            <a:endParaRPr lang="en-US" sz="1400">
              <a:solidFill>
                <a:schemeClr val="accent5">
                  <a:lumMod val="50000"/>
                </a:schemeClr>
              </a:solidFill>
            </a:endParaRPr>
          </a:p>
        </p:txBody>
      </p:sp>
      <p:grpSp>
        <p:nvGrpSpPr>
          <p:cNvPr id="8" name="Group 7"/>
          <p:cNvGrpSpPr/>
          <p:nvPr/>
        </p:nvGrpSpPr>
        <p:grpSpPr>
          <a:xfrm>
            <a:off x="5418091" y="1509798"/>
            <a:ext cx="4997710" cy="3420026"/>
            <a:chOff x="5418091" y="1509798"/>
            <a:chExt cx="4997710" cy="3420026"/>
          </a:xfrm>
        </p:grpSpPr>
        <p:pic>
          <p:nvPicPr>
            <p:cNvPr id="1433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78"/>
            <a:stretch/>
          </p:blipFill>
          <p:spPr bwMode="auto">
            <a:xfrm>
              <a:off x="5494473" y="1509798"/>
              <a:ext cx="4770478" cy="283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5713679" y="4617474"/>
              <a:ext cx="4413434" cy="0"/>
            </a:xfrm>
            <a:prstGeom prst="straightConnector1">
              <a:avLst/>
            </a:prstGeom>
            <a:ln w="28575">
              <a:tailEnd type="arrow"/>
            </a:ln>
            <a:effectLst>
              <a:outerShdw blurRad="635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870589" y="4622047"/>
              <a:ext cx="2099614" cy="307777"/>
            </a:xfrm>
            <a:prstGeom prst="rect">
              <a:avLst/>
            </a:prstGeom>
            <a:noFill/>
          </p:spPr>
          <p:txBody>
            <a:bodyPr wrap="none" rtlCol="0">
              <a:spAutoFit/>
            </a:bodyPr>
            <a:lstStyle/>
            <a:p>
              <a:r>
                <a:rPr lang="en-US" sz="1400" smtClean="0"/>
                <a:t>normalized radial distance</a:t>
              </a:r>
              <a:endParaRPr lang="en-US" sz="1400"/>
            </a:p>
          </p:txBody>
        </p:sp>
        <p:cxnSp>
          <p:nvCxnSpPr>
            <p:cNvPr id="9" name="Straight Arrow Connector 8"/>
            <p:cNvCxnSpPr/>
            <p:nvPr/>
          </p:nvCxnSpPr>
          <p:spPr>
            <a:xfrm>
              <a:off x="8319455" y="2124757"/>
              <a:ext cx="0" cy="1786516"/>
            </a:xfrm>
            <a:prstGeom prst="straightConnector1">
              <a:avLst/>
            </a:prstGeom>
            <a:ln w="28575">
              <a:headEnd type="arrow"/>
              <a:tailEnd type="arrow"/>
            </a:ln>
            <a:effectLst>
              <a:outerShdw blurRad="635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7578596" y="1826388"/>
              <a:ext cx="1429559" cy="307777"/>
            </a:xfrm>
            <a:prstGeom prst="rect">
              <a:avLst/>
            </a:prstGeom>
            <a:noFill/>
          </p:spPr>
          <p:txBody>
            <a:bodyPr wrap="none" rtlCol="0">
              <a:spAutoFit/>
            </a:bodyPr>
            <a:lstStyle/>
            <a:p>
              <a:r>
                <a:rPr lang="en-US" sz="1400" smtClean="0"/>
                <a:t>different albedos</a:t>
              </a:r>
              <a:endParaRPr lang="en-US" sz="1400"/>
            </a:p>
          </p:txBody>
        </p:sp>
        <p:sp>
          <p:nvSpPr>
            <p:cNvPr id="15" name="TextBox 14"/>
            <p:cNvSpPr txBox="1"/>
            <p:nvPr/>
          </p:nvSpPr>
          <p:spPr>
            <a:xfrm>
              <a:off x="5418091" y="4329190"/>
              <a:ext cx="580608" cy="276999"/>
            </a:xfrm>
            <a:prstGeom prst="rect">
              <a:avLst/>
            </a:prstGeom>
            <a:noFill/>
          </p:spPr>
          <p:txBody>
            <a:bodyPr wrap="none" rtlCol="0">
              <a:spAutoFit/>
            </a:bodyPr>
            <a:lstStyle/>
            <a:p>
              <a:r>
                <a:rPr lang="en-US" sz="1200" smtClean="0"/>
                <a:t>0 MFP</a:t>
              </a:r>
              <a:endParaRPr lang="en-US" sz="1200"/>
            </a:p>
          </p:txBody>
        </p:sp>
        <p:sp>
          <p:nvSpPr>
            <p:cNvPr id="16" name="TextBox 15"/>
            <p:cNvSpPr txBox="1"/>
            <p:nvPr/>
          </p:nvSpPr>
          <p:spPr>
            <a:xfrm>
              <a:off x="9756646" y="4329191"/>
              <a:ext cx="659155" cy="276999"/>
            </a:xfrm>
            <a:prstGeom prst="rect">
              <a:avLst/>
            </a:prstGeom>
            <a:noFill/>
          </p:spPr>
          <p:txBody>
            <a:bodyPr wrap="none" rtlCol="0">
              <a:spAutoFit/>
            </a:bodyPr>
            <a:lstStyle/>
            <a:p>
              <a:r>
                <a:rPr lang="en-US" sz="1200" smtClean="0"/>
                <a:t>10 MFP</a:t>
              </a:r>
              <a:endParaRPr lang="en-US" sz="1200"/>
            </a:p>
          </p:txBody>
        </p:sp>
      </p:grpSp>
      <mc:AlternateContent xmlns:mc="http://schemas.openxmlformats.org/markup-compatibility/2006" xmlns:a14="http://schemas.microsoft.com/office/drawing/2010/main">
        <mc:Choice Requires="a14">
          <p:sp>
            <p:nvSpPr>
              <p:cNvPr id="17" name="Content Placeholder 3"/>
              <p:cNvSpPr txBox="1">
                <a:spLocks/>
              </p:cNvSpPr>
              <p:nvPr/>
            </p:nvSpPr>
            <p:spPr>
              <a:xfrm>
                <a:off x="269558" y="1205107"/>
                <a:ext cx="4867993" cy="5798246"/>
              </a:xfrm>
              <a:prstGeom prst="rect">
                <a:avLst/>
              </a:prstGeom>
            </p:spPr>
            <p:txBody>
              <a:bodyPr vert="horz" lIns="0" tIns="0" rIns="0" bIns="0" rtlCol="0">
                <a:normAutofit/>
              </a:bodyPr>
              <a:lstStyle>
                <a:lvl1pPr marL="251897" indent="-251897" algn="l" defTabSz="1007582" rtl="0" eaLnBrk="1" latinLnBrk="0" hangingPunct="1">
                  <a:lnSpc>
                    <a:spcPct val="110000"/>
                  </a:lnSpc>
                  <a:spcBef>
                    <a:spcPts val="0"/>
                  </a:spcBef>
                  <a:buFont typeface="Arial" panose="020B0604020202020204" pitchFamily="34" charset="0"/>
                  <a:buChar char="•"/>
                  <a:defRPr sz="28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84" indent="-266605" algn="l" defTabSz="1007582"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16" indent="-360232" algn="l" defTabSz="1007582"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48" indent="-36023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19" indent="-35547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48"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6pPr>
                <a:lvl7pPr marL="3274639"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7pPr>
                <a:lvl8pPr marL="3778432"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8pPr>
                <a:lvl9pPr marL="4282220"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u="sng" smtClean="0"/>
                  <a:t>Preprocessing:</a:t>
                </a:r>
              </a:p>
              <a:p>
                <a:pPr marL="514350" indent="-514350">
                  <a:buSzPct val="125000"/>
                  <a:buFont typeface="+mj-lt"/>
                  <a:buAutoNum type="romanLcPeriod"/>
                </a:pPr>
                <a:r>
                  <a:rPr lang="en-US" sz="2000" smtClean="0"/>
                  <a:t>Derive a basis (homogeneous) BSSRDF</a:t>
                </a:r>
              </a:p>
              <a:p>
                <a:pPr marL="514350" indent="-514350">
                  <a:buSzPct val="125000"/>
                  <a:buFont typeface="+mj-lt"/>
                  <a:buAutoNum type="romanLcPeriod"/>
                </a:pPr>
                <a:r>
                  <a:rPr lang="en-US" sz="2000" smtClean="0">
                    <a:solidFill>
                      <a:schemeClr val="bg2"/>
                    </a:solidFill>
                  </a:rPr>
                  <a:t>For each </a:t>
                </a:r>
                <a14:m>
                  <m:oMath xmlns:m="http://schemas.openxmlformats.org/officeDocument/2006/math">
                    <m:r>
                      <a:rPr lang="en-US" sz="2000" smtClean="0">
                        <a:solidFill>
                          <a:schemeClr val="bg2"/>
                        </a:solidFill>
                        <a:latin typeface="Cambria Math"/>
                      </a:rPr>
                      <m:t>(</m:t>
                    </m:r>
                    <m:sSub>
                      <m:sSubPr>
                        <m:ctrlPr>
                          <a:rPr lang="en-US" sz="2000" i="1" smtClean="0">
                            <a:solidFill>
                              <a:schemeClr val="bg2"/>
                            </a:solidFill>
                            <a:latin typeface="Cambria Math"/>
                          </a:rPr>
                        </m:ctrlPr>
                      </m:sSubPr>
                      <m:e>
                        <m:r>
                          <a:rPr lang="en-US" sz="2000" b="1" i="1" smtClean="0">
                            <a:solidFill>
                              <a:schemeClr val="bg2"/>
                            </a:solidFill>
                            <a:latin typeface="Cambria Math"/>
                          </a:rPr>
                          <m:t>𝒙</m:t>
                        </m:r>
                      </m:e>
                      <m:sub>
                        <m:r>
                          <a:rPr lang="en-US" sz="2000" i="1" smtClean="0">
                            <a:solidFill>
                              <a:schemeClr val="bg2"/>
                            </a:solidFill>
                            <a:latin typeface="Cambria Math"/>
                          </a:rPr>
                          <m:t>𝑖</m:t>
                        </m:r>
                      </m:sub>
                    </m:sSub>
                    <m:r>
                      <a:rPr lang="en-US" sz="2000" i="1" smtClean="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smtClean="0">
                        <a:solidFill>
                          <a:schemeClr val="bg2"/>
                        </a:solidFill>
                        <a:latin typeface="Cambria Math"/>
                      </a:rPr>
                      <m:t>)</m:t>
                    </m:r>
                  </m:oMath>
                </a14:m>
                <a:r>
                  <a:rPr lang="en-US" sz="2000" smtClean="0">
                    <a:solidFill>
                      <a:schemeClr val="bg2"/>
                    </a:solidFill>
                  </a:rPr>
                  <a:t> estimate the transport path distribution connecting them</a:t>
                </a:r>
              </a:p>
              <a:p>
                <a:pPr marL="514350" indent="-514350">
                  <a:buSzPct val="125000"/>
                  <a:buFont typeface="+mj-lt"/>
                  <a:buAutoNum type="romanLcPeriod"/>
                </a:pPr>
                <a:r>
                  <a:rPr lang="en-US" sz="2000" smtClean="0">
                    <a:solidFill>
                      <a:schemeClr val="bg2"/>
                    </a:solidFill>
                  </a:rPr>
                  <a:t>Fit a generic parametric model to the distribution (e.g. Gaussian mixture)</a:t>
                </a:r>
              </a:p>
              <a:p>
                <a:pPr marL="0" indent="0">
                  <a:buFont typeface="Arial" panose="020B0604020202020204" pitchFamily="34" charset="0"/>
                  <a:buNone/>
                </a:pPr>
                <a:endParaRPr lang="en-US" sz="2000" smtClean="0"/>
              </a:p>
              <a:p>
                <a:pPr marL="0" indent="0">
                  <a:buFont typeface="Arial" panose="020B0604020202020204" pitchFamily="34" charset="0"/>
                  <a:buNone/>
                </a:pPr>
                <a:r>
                  <a:rPr lang="en-US" sz="2000" b="1" u="sng" smtClean="0">
                    <a:solidFill>
                      <a:schemeClr val="bg2"/>
                    </a:solidFill>
                  </a:rPr>
                  <a:t>Runtime:</a:t>
                </a:r>
              </a:p>
              <a:p>
                <a:pPr marL="514350" indent="-514350">
                  <a:buSzPct val="125000"/>
                  <a:buFont typeface="+mj-lt"/>
                  <a:buAutoNum type="arabicParenR"/>
                </a:pPr>
                <a:r>
                  <a:rPr lang="en-US" sz="2000" smtClean="0">
                    <a:solidFill>
                      <a:schemeClr val="bg2"/>
                    </a:solidFill>
                  </a:rPr>
                  <a:t>Use standard MC to select </a:t>
                </a:r>
                <a14:m>
                  <m:oMath xmlns:m="http://schemas.openxmlformats.org/officeDocument/2006/math">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smtClean="0">
                  <a:solidFill>
                    <a:schemeClr val="bg2"/>
                  </a:solidFill>
                </a:endParaRPr>
              </a:p>
              <a:p>
                <a:pPr marL="514350" indent="-514350">
                  <a:buSzPct val="125000"/>
                  <a:buFont typeface="+mj-lt"/>
                  <a:buAutoNum type="arabicParenR"/>
                </a:pPr>
                <a:r>
                  <a:rPr lang="en-US" sz="200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smtClean="0">
                    <a:solidFill>
                      <a:schemeClr val="bg2"/>
                    </a:solidFill>
                  </a:rPr>
                  <a:t> aggregate the material properties using the kernel from </a:t>
                </a:r>
                <a:r>
                  <a:rPr lang="en-US" sz="2000" b="1" smtClean="0">
                    <a:solidFill>
                      <a:schemeClr val="bg2"/>
                    </a:solidFill>
                  </a:rPr>
                  <a:t>iii.</a:t>
                </a:r>
              </a:p>
              <a:p>
                <a:pPr marL="514350" indent="-514350">
                  <a:buSzPct val="125000"/>
                  <a:buFont typeface="+mj-lt"/>
                  <a:buAutoNum type="arabicParenR"/>
                </a:pPr>
                <a:r>
                  <a:rPr lang="en-US" sz="2000" smtClean="0">
                    <a:solidFill>
                      <a:schemeClr val="bg2"/>
                    </a:solidFill>
                  </a:rPr>
                  <a:t>Separate the transport kernel into the local and global components</a:t>
                </a:r>
              </a:p>
              <a:p>
                <a:pPr marL="514350" indent="-514350">
                  <a:buSzPct val="125000"/>
                  <a:buFont typeface="+mj-lt"/>
                  <a:buAutoNum type="arabicParenR"/>
                </a:pPr>
                <a:r>
                  <a:rPr lang="en-US" sz="2000" smtClean="0">
                    <a:solidFill>
                      <a:schemeClr val="bg2"/>
                    </a:solidFill>
                  </a:rPr>
                  <a:t>Use point-evaluated properties to compute the local components</a:t>
                </a:r>
                <a:endParaRPr lang="en-US" sz="2000">
                  <a:solidFill>
                    <a:schemeClr val="bg2"/>
                  </a:solidFill>
                </a:endParaRPr>
              </a:p>
              <a:p>
                <a:pPr marL="514350" indent="-514350">
                  <a:buSzPct val="125000"/>
                  <a:buFont typeface="+mj-lt"/>
                  <a:buAutoNum type="arabicParenR"/>
                </a:pPr>
                <a:r>
                  <a:rPr lang="en-US" sz="2000" smtClean="0">
                    <a:solidFill>
                      <a:schemeClr val="bg2"/>
                    </a:solidFill>
                  </a:rPr>
                  <a:t>Use the aggregate properties from </a:t>
                </a:r>
                <a:r>
                  <a:rPr lang="en-US" sz="2000" b="1" smtClean="0">
                    <a:solidFill>
                      <a:schemeClr val="bg2"/>
                    </a:solidFill>
                  </a:rPr>
                  <a:t>3)</a:t>
                </a:r>
                <a:r>
                  <a:rPr lang="en-US" sz="2000" smtClean="0">
                    <a:solidFill>
                      <a:schemeClr val="bg2"/>
                    </a:solidFill>
                  </a:rPr>
                  <a:t> to compute the global component</a:t>
                </a:r>
              </a:p>
            </p:txBody>
          </p:sp>
        </mc:Choice>
        <mc:Fallback xmlns="">
          <p:sp>
            <p:nvSpPr>
              <p:cNvPr id="17" name="Content Placeholder 3"/>
              <p:cNvSpPr txBox="1">
                <a:spLocks noRot="1" noChangeAspect="1" noMove="1" noResize="1" noEditPoints="1" noAdjustHandles="1" noChangeArrowheads="1" noChangeShapeType="1" noTextEdit="1"/>
              </p:cNvSpPr>
              <p:nvPr/>
            </p:nvSpPr>
            <p:spPr>
              <a:xfrm>
                <a:off x="269558" y="1205107"/>
                <a:ext cx="4867993" cy="5798246"/>
              </a:xfrm>
              <a:prstGeom prst="rect">
                <a:avLst/>
              </a:prstGeom>
              <a:blipFill rotWithShape="1">
                <a:blip r:embed="rId6"/>
                <a:stretch>
                  <a:fillRect l="-4005" t="-1157" r="-2628" b="-63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B6CC4D6-176D-4020-9484-FACE48CDBCFB}" type="slidenum">
              <a:rPr lang="cs-CZ" smtClean="0"/>
              <a:t>13</a:t>
            </a:fld>
            <a:endParaRPr lang="cs-CZ" dirty="0"/>
          </a:p>
        </p:txBody>
      </p:sp>
    </p:spTree>
    <p:extLst>
      <p:ext uri="{BB962C8B-B14F-4D97-AF65-F5344CB8AC3E}">
        <p14:creationId xmlns:p14="http://schemas.microsoft.com/office/powerpoint/2010/main" val="27038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2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670"/>
          <a:stretch/>
        </p:blipFill>
        <p:spPr bwMode="auto">
          <a:xfrm>
            <a:off x="6098056" y="921425"/>
            <a:ext cx="3671603" cy="385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Freeform 27"/>
          <p:cNvSpPr/>
          <p:nvPr/>
        </p:nvSpPr>
        <p:spPr>
          <a:xfrm>
            <a:off x="6886075" y="2501644"/>
            <a:ext cx="1800042" cy="609989"/>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9" name="Freeform 28"/>
          <p:cNvSpPr/>
          <p:nvPr/>
        </p:nvSpPr>
        <p:spPr>
          <a:xfrm>
            <a:off x="6862309" y="2580863"/>
            <a:ext cx="1846000" cy="602068"/>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Freeform 29"/>
          <p:cNvSpPr/>
          <p:nvPr/>
        </p:nvSpPr>
        <p:spPr>
          <a:xfrm>
            <a:off x="6870230" y="2382814"/>
            <a:ext cx="1838341" cy="419862"/>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1" name="Freeform 30"/>
          <p:cNvSpPr/>
          <p:nvPr/>
        </p:nvSpPr>
        <p:spPr>
          <a:xfrm>
            <a:off x="6862309" y="2454112"/>
            <a:ext cx="1861320" cy="633755"/>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2" name="Freeform 31"/>
          <p:cNvSpPr/>
          <p:nvPr/>
        </p:nvSpPr>
        <p:spPr>
          <a:xfrm>
            <a:off x="6886075" y="2351127"/>
            <a:ext cx="1823022" cy="847648"/>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3" name="Freeform 32"/>
          <p:cNvSpPr/>
          <p:nvPr/>
        </p:nvSpPr>
        <p:spPr>
          <a:xfrm>
            <a:off x="6957372" y="2660083"/>
            <a:ext cx="1754084" cy="166360"/>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4" name="Freeform 33"/>
          <p:cNvSpPr/>
          <p:nvPr/>
        </p:nvSpPr>
        <p:spPr>
          <a:xfrm>
            <a:off x="6878153" y="2517488"/>
            <a:ext cx="1823021" cy="855569"/>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5" name="Freeform 34"/>
          <p:cNvSpPr/>
          <p:nvPr/>
        </p:nvSpPr>
        <p:spPr>
          <a:xfrm>
            <a:off x="6933607" y="2406580"/>
            <a:ext cx="1769402" cy="918945"/>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6" name="Freeform 35"/>
          <p:cNvSpPr/>
          <p:nvPr/>
        </p:nvSpPr>
        <p:spPr>
          <a:xfrm>
            <a:off x="6901919" y="2691771"/>
            <a:ext cx="1815362" cy="491160"/>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7" name="Oval 36"/>
          <p:cNvSpPr/>
          <p:nvPr/>
        </p:nvSpPr>
        <p:spPr>
          <a:xfrm rot="335458">
            <a:off x="6017662" y="1603114"/>
            <a:ext cx="3697522" cy="2332384"/>
          </a:xfrm>
          <a:prstGeom prst="ellipse">
            <a:avLst/>
          </a:prstGeom>
          <a:gradFill flip="none" rotWithShape="1">
            <a:gsLst>
              <a:gs pos="53000">
                <a:srgbClr val="BEA0D3">
                  <a:alpha val="10000"/>
                </a:srgbClr>
              </a:gs>
              <a:gs pos="0">
                <a:srgbClr val="7030A0"/>
              </a:gs>
              <a:gs pos="100000">
                <a:schemeClr val="bg1">
                  <a:alpha val="0"/>
                </a:schemeClr>
              </a:gs>
            </a:gsLst>
            <a:path path="circle">
              <a:fillToRect l="50000" t="50000" r="50000" b="50000"/>
            </a:path>
            <a:tileRect/>
          </a:gra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098853" y="4100663"/>
            <a:ext cx="3515321" cy="307777"/>
          </a:xfrm>
          <a:prstGeom prst="rect">
            <a:avLst/>
          </a:prstGeom>
          <a:noFill/>
        </p:spPr>
        <p:txBody>
          <a:bodyPr wrap="none" rtlCol="0">
            <a:spAutoFit/>
          </a:bodyPr>
          <a:lstStyle/>
          <a:p>
            <a:r>
              <a:rPr lang="en-US" sz="1400" smtClean="0"/>
              <a:t>Distribution of </a:t>
            </a:r>
            <a:r>
              <a:rPr lang="en-US" sz="1400" b="1" smtClean="0">
                <a:solidFill>
                  <a:srgbClr val="7030A0"/>
                </a:solidFill>
              </a:rPr>
              <a:t>unweighted sub-surface paths</a:t>
            </a:r>
            <a:endParaRPr lang="en-US" sz="1400" b="1">
              <a:solidFill>
                <a:srgbClr val="7030A0"/>
              </a:solidFill>
            </a:endParaRPr>
          </a:p>
        </p:txBody>
      </p:sp>
      <p:grpSp>
        <p:nvGrpSpPr>
          <p:cNvPr id="4" name="Group 3"/>
          <p:cNvGrpSpPr/>
          <p:nvPr/>
        </p:nvGrpSpPr>
        <p:grpSpPr>
          <a:xfrm>
            <a:off x="5874810" y="4658088"/>
            <a:ext cx="1810071" cy="2190719"/>
            <a:chOff x="5874810" y="4658088"/>
            <a:chExt cx="1810071" cy="2190719"/>
          </a:xfrm>
        </p:grpSpPr>
        <p:grpSp>
          <p:nvGrpSpPr>
            <p:cNvPr id="14336" name="Group 14335"/>
            <p:cNvGrpSpPr/>
            <p:nvPr/>
          </p:nvGrpSpPr>
          <p:grpSpPr>
            <a:xfrm>
              <a:off x="5912839" y="4658088"/>
              <a:ext cx="1734013" cy="1821838"/>
              <a:chOff x="5823167" y="5019816"/>
              <a:chExt cx="1734013" cy="1821838"/>
            </a:xfrm>
          </p:grpSpPr>
          <p:pic>
            <p:nvPicPr>
              <p:cNvPr id="5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670"/>
              <a:stretch/>
            </p:blipFill>
            <p:spPr bwMode="auto">
              <a:xfrm>
                <a:off x="5823167" y="5019816"/>
                <a:ext cx="1734013" cy="182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Freeform 58"/>
              <p:cNvSpPr/>
              <p:nvPr/>
            </p:nvSpPr>
            <p:spPr>
              <a:xfrm>
                <a:off x="6195330" y="5766117"/>
                <a:ext cx="879217" cy="288084"/>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0" name="Freeform 59"/>
              <p:cNvSpPr/>
              <p:nvPr/>
            </p:nvSpPr>
            <p:spPr>
              <a:xfrm>
                <a:off x="6184106" y="5803530"/>
                <a:ext cx="901664" cy="284343"/>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1" name="Freeform 60"/>
              <p:cNvSpPr/>
              <p:nvPr/>
            </p:nvSpPr>
            <p:spPr>
              <a:xfrm>
                <a:off x="6187847" y="5709996"/>
                <a:ext cx="897923" cy="198291"/>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2" name="Freeform 61"/>
              <p:cNvSpPr/>
              <p:nvPr/>
            </p:nvSpPr>
            <p:spPr>
              <a:xfrm>
                <a:off x="6184106" y="5743669"/>
                <a:ext cx="909147" cy="299308"/>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3" name="Freeform 62"/>
              <p:cNvSpPr/>
              <p:nvPr/>
            </p:nvSpPr>
            <p:spPr>
              <a:xfrm>
                <a:off x="6195330" y="5695031"/>
                <a:ext cx="890441" cy="400324"/>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4" name="Freeform 63"/>
              <p:cNvSpPr/>
              <p:nvPr/>
            </p:nvSpPr>
            <p:spPr>
              <a:xfrm>
                <a:off x="6229002" y="5840944"/>
                <a:ext cx="856769" cy="78568"/>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5" name="Freeform 64"/>
              <p:cNvSpPr/>
              <p:nvPr/>
            </p:nvSpPr>
            <p:spPr>
              <a:xfrm>
                <a:off x="6191589" y="5773600"/>
                <a:ext cx="890440" cy="404065"/>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6" name="Freeform 65"/>
              <p:cNvSpPr/>
              <p:nvPr/>
            </p:nvSpPr>
            <p:spPr>
              <a:xfrm>
                <a:off x="6217778" y="5721220"/>
                <a:ext cx="864251" cy="433996"/>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7" name="Freeform 66"/>
              <p:cNvSpPr/>
              <p:nvPr/>
            </p:nvSpPr>
            <p:spPr>
              <a:xfrm>
                <a:off x="6202812" y="5855909"/>
                <a:ext cx="886699" cy="231963"/>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Rectangle 11"/>
              <p:cNvSpPr/>
              <p:nvPr/>
            </p:nvSpPr>
            <p:spPr>
              <a:xfrm rot="297054">
                <a:off x="6100343" y="5823036"/>
                <a:ext cx="1079760" cy="130946"/>
              </a:xfrm>
              <a:prstGeom prst="rect">
                <a:avLst/>
              </a:prstGeom>
              <a:solidFill>
                <a:srgbClr val="671F72">
                  <a:alpha val="6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5874810" y="6325607"/>
              <a:ext cx="1810071" cy="523200"/>
            </a:xfrm>
            <a:prstGeom prst="rect">
              <a:avLst/>
            </a:prstGeom>
            <a:noFill/>
          </p:spPr>
          <p:txBody>
            <a:bodyPr wrap="none" lIns="91420" tIns="45710" rIns="91420" bIns="45710" rtlCol="0">
              <a:spAutoFit/>
            </a:bodyPr>
            <a:lstStyle/>
            <a:p>
              <a:pPr algn="ctr"/>
              <a:r>
                <a:rPr lang="en-US" sz="1400" smtClean="0"/>
                <a:t>Line:</a:t>
              </a:r>
              <a:r>
                <a:rPr lang="en-US" sz="1400" smtClean="0">
                  <a:solidFill>
                    <a:schemeClr val="accent5">
                      <a:lumMod val="50000"/>
                    </a:schemeClr>
                  </a:solidFill>
                </a:rPr>
                <a:t> [d’Eon and Irving</a:t>
              </a:r>
              <a:br>
                <a:rPr lang="en-US" sz="1400" smtClean="0">
                  <a:solidFill>
                    <a:schemeClr val="accent5">
                      <a:lumMod val="50000"/>
                    </a:schemeClr>
                  </a:solidFill>
                </a:rPr>
              </a:br>
              <a:r>
                <a:rPr lang="en-US" sz="1400" smtClean="0">
                  <a:solidFill>
                    <a:schemeClr val="accent5">
                      <a:lumMod val="50000"/>
                    </a:schemeClr>
                  </a:solidFill>
                </a:rPr>
                <a:t>@ SIGGRAPH 2011]</a:t>
              </a:r>
              <a:endParaRPr lang="en-US" sz="1400">
                <a:solidFill>
                  <a:schemeClr val="accent5">
                    <a:lumMod val="50000"/>
                  </a:schemeClr>
                </a:solidFill>
              </a:endParaRPr>
            </a:p>
          </p:txBody>
        </p:sp>
      </p:grpSp>
      <p:grpSp>
        <p:nvGrpSpPr>
          <p:cNvPr id="6" name="Group 5"/>
          <p:cNvGrpSpPr/>
          <p:nvPr/>
        </p:nvGrpSpPr>
        <p:grpSpPr>
          <a:xfrm>
            <a:off x="7998880" y="4658088"/>
            <a:ext cx="1734013" cy="2190719"/>
            <a:chOff x="7998880" y="4658088"/>
            <a:chExt cx="1734013" cy="2190719"/>
          </a:xfrm>
        </p:grpSpPr>
        <p:pic>
          <p:nvPicPr>
            <p:cNvPr id="7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670"/>
            <a:stretch/>
          </p:blipFill>
          <p:spPr bwMode="auto">
            <a:xfrm>
              <a:off x="7998880" y="4658088"/>
              <a:ext cx="1734013" cy="182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Freeform 71"/>
            <p:cNvSpPr/>
            <p:nvPr/>
          </p:nvSpPr>
          <p:spPr>
            <a:xfrm>
              <a:off x="8371043" y="5404389"/>
              <a:ext cx="879217" cy="288084"/>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3" name="Freeform 72"/>
            <p:cNvSpPr/>
            <p:nvPr/>
          </p:nvSpPr>
          <p:spPr>
            <a:xfrm>
              <a:off x="8359819" y="5441802"/>
              <a:ext cx="901664" cy="284343"/>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4" name="Freeform 73"/>
            <p:cNvSpPr/>
            <p:nvPr/>
          </p:nvSpPr>
          <p:spPr>
            <a:xfrm>
              <a:off x="8363560" y="5348268"/>
              <a:ext cx="897923" cy="198291"/>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5" name="Freeform 74"/>
            <p:cNvSpPr/>
            <p:nvPr/>
          </p:nvSpPr>
          <p:spPr>
            <a:xfrm>
              <a:off x="8359819" y="5381941"/>
              <a:ext cx="909147" cy="299308"/>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6" name="Freeform 75"/>
            <p:cNvSpPr/>
            <p:nvPr/>
          </p:nvSpPr>
          <p:spPr>
            <a:xfrm>
              <a:off x="8371043" y="5333303"/>
              <a:ext cx="890441" cy="400324"/>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7" name="Freeform 76"/>
            <p:cNvSpPr/>
            <p:nvPr/>
          </p:nvSpPr>
          <p:spPr>
            <a:xfrm>
              <a:off x="8404715" y="5479216"/>
              <a:ext cx="856769" cy="78568"/>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8" name="Freeform 77"/>
            <p:cNvSpPr/>
            <p:nvPr/>
          </p:nvSpPr>
          <p:spPr>
            <a:xfrm>
              <a:off x="8367302" y="5411872"/>
              <a:ext cx="890440" cy="404065"/>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9" name="Freeform 78"/>
            <p:cNvSpPr/>
            <p:nvPr/>
          </p:nvSpPr>
          <p:spPr>
            <a:xfrm>
              <a:off x="8393491" y="5359492"/>
              <a:ext cx="864251" cy="433996"/>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0" name="Freeform 79"/>
            <p:cNvSpPr/>
            <p:nvPr/>
          </p:nvSpPr>
          <p:spPr>
            <a:xfrm>
              <a:off x="8378525" y="5494181"/>
              <a:ext cx="886699" cy="231963"/>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1" name="Oval 80"/>
            <p:cNvSpPr/>
            <p:nvPr/>
          </p:nvSpPr>
          <p:spPr>
            <a:xfrm rot="335458">
              <a:off x="8291436" y="5277099"/>
              <a:ext cx="1053198" cy="515880"/>
            </a:xfrm>
            <a:prstGeom prst="ellipse">
              <a:avLst/>
            </a:prstGeom>
            <a:solidFill>
              <a:srgbClr val="7030A0">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8086815" y="6325607"/>
              <a:ext cx="1558142" cy="523200"/>
            </a:xfrm>
            <a:prstGeom prst="rect">
              <a:avLst/>
            </a:prstGeom>
            <a:noFill/>
          </p:spPr>
          <p:txBody>
            <a:bodyPr wrap="none" lIns="91420" tIns="45710" rIns="91420" bIns="45710" rtlCol="0">
              <a:spAutoFit/>
            </a:bodyPr>
            <a:lstStyle/>
            <a:p>
              <a:pPr algn="ctr"/>
              <a:r>
                <a:rPr lang="en-US" sz="1400" smtClean="0"/>
                <a:t>Ellipse:</a:t>
              </a:r>
              <a:r>
                <a:rPr lang="en-US" sz="1400" smtClean="0">
                  <a:solidFill>
                    <a:schemeClr val="accent5">
                      <a:lumMod val="50000"/>
                    </a:schemeClr>
                  </a:solidFill>
                </a:rPr>
                <a:t> [Sone et al.</a:t>
              </a:r>
              <a:br>
                <a:rPr lang="en-US" sz="1400" smtClean="0">
                  <a:solidFill>
                    <a:schemeClr val="accent5">
                      <a:lumMod val="50000"/>
                    </a:schemeClr>
                  </a:solidFill>
                </a:rPr>
              </a:br>
              <a:r>
                <a:rPr lang="en-US" sz="1400" smtClean="0">
                  <a:solidFill>
                    <a:schemeClr val="accent5">
                      <a:lumMod val="50000"/>
                    </a:schemeClr>
                  </a:solidFill>
                </a:rPr>
                <a:t>@ EG Shorts 2017]</a:t>
              </a:r>
              <a:endParaRPr lang="en-US" sz="1400">
                <a:solidFill>
                  <a:schemeClr val="accent5">
                    <a:lumMod val="50000"/>
                  </a:schemeClr>
                </a:solidFill>
              </a:endParaRPr>
            </a:p>
          </p:txBody>
        </p:sp>
      </p:grpSp>
      <mc:AlternateContent xmlns:mc="http://schemas.openxmlformats.org/markup-compatibility/2006" xmlns:a14="http://schemas.microsoft.com/office/drawing/2010/main">
        <mc:Choice Requires="a14">
          <p:sp>
            <p:nvSpPr>
              <p:cNvPr id="89" name="Content Placeholder 3"/>
              <p:cNvSpPr>
                <a:spLocks noGrp="1"/>
              </p:cNvSpPr>
              <p:nvPr>
                <p:ph idx="1"/>
              </p:nvPr>
            </p:nvSpPr>
            <p:spPr>
              <a:xfrm>
                <a:off x="269558" y="1205107"/>
                <a:ext cx="4867993" cy="5798246"/>
              </a:xfrm>
            </p:spPr>
            <p:txBody>
              <a:bodyPr>
                <a:normAutofit/>
              </a:bodyPr>
              <a:lstStyle/>
              <a:p>
                <a:pPr marL="0" indent="0">
                  <a:buNone/>
                </a:pPr>
                <a:r>
                  <a:rPr lang="en-US" sz="2000" b="1" u="sng" smtClean="0"/>
                  <a:t>Preprocessing:</a:t>
                </a:r>
              </a:p>
              <a:p>
                <a:pPr marL="514350" indent="-514350">
                  <a:buSzPct val="125000"/>
                  <a:buFont typeface="+mj-lt"/>
                  <a:buAutoNum type="romanLcPeriod"/>
                </a:pPr>
                <a:r>
                  <a:rPr lang="en-US" sz="2000" smtClean="0">
                    <a:solidFill>
                      <a:schemeClr val="bg2"/>
                    </a:solidFill>
                  </a:rPr>
                  <a:t>Derive a basis (homogeneous) BSSRDF</a:t>
                </a:r>
              </a:p>
              <a:p>
                <a:pPr marL="514350" indent="-514350">
                  <a:buSzPct val="125000"/>
                  <a:buFont typeface="+mj-lt"/>
                  <a:buAutoNum type="romanLcPeriod"/>
                </a:pPr>
                <a:r>
                  <a:rPr lang="en-US" sz="2000" smtClean="0"/>
                  <a:t>For each </a:t>
                </a:r>
                <a14:m>
                  <m:oMath xmlns:m="http://schemas.openxmlformats.org/officeDocument/2006/math">
                    <m:r>
                      <a:rPr lang="en-US" sz="2000" b="0" i="0" smtClean="0">
                        <a:latin typeface="Cambria Math"/>
                      </a:rPr>
                      <m:t>(</m:t>
                    </m:r>
                    <m:sSub>
                      <m:sSubPr>
                        <m:ctrlPr>
                          <a:rPr lang="en-US" sz="2000" b="0" i="1" smtClean="0">
                            <a:latin typeface="Cambria Math"/>
                          </a:rPr>
                        </m:ctrlPr>
                      </m:sSubPr>
                      <m:e>
                        <m:r>
                          <a:rPr lang="en-US" sz="2000" b="1" i="1" smtClean="0">
                            <a:latin typeface="Cambria Math"/>
                          </a:rPr>
                          <m:t>𝒙</m:t>
                        </m:r>
                      </m:e>
                      <m:sub>
                        <m:r>
                          <a:rPr lang="en-US" sz="2000" b="0" i="1" smtClean="0">
                            <a:latin typeface="Cambria Math"/>
                          </a:rPr>
                          <m:t>𝑖</m:t>
                        </m:r>
                      </m:sub>
                    </m:sSub>
                    <m:r>
                      <a:rPr lang="en-US" sz="2000" b="0" i="1" smtClean="0">
                        <a:latin typeface="Cambria Math"/>
                      </a:rPr>
                      <m:t>,</m:t>
                    </m:r>
                    <m:sSub>
                      <m:sSubPr>
                        <m:ctrlPr>
                          <a:rPr lang="en-US" sz="2000" i="1">
                            <a:latin typeface="Cambria Math"/>
                          </a:rPr>
                        </m:ctrlPr>
                      </m:sSubPr>
                      <m:e>
                        <m:r>
                          <a:rPr lang="en-US" sz="2000" b="1" i="1">
                            <a:latin typeface="Cambria Math"/>
                          </a:rPr>
                          <m:t>𝒙</m:t>
                        </m:r>
                      </m:e>
                      <m:sub>
                        <m:r>
                          <a:rPr lang="en-US" sz="2000" i="1">
                            <a:latin typeface="Cambria Math"/>
                          </a:rPr>
                          <m:t>𝑒</m:t>
                        </m:r>
                      </m:sub>
                    </m:sSub>
                    <m:r>
                      <a:rPr lang="en-US" sz="2000" b="0" i="1" smtClean="0">
                        <a:latin typeface="Cambria Math"/>
                      </a:rPr>
                      <m:t>)</m:t>
                    </m:r>
                  </m:oMath>
                </a14:m>
                <a:r>
                  <a:rPr lang="en-US" sz="2000" smtClean="0"/>
                  <a:t> estimate the transport path distribution connecting them</a:t>
                </a:r>
              </a:p>
              <a:p>
                <a:pPr marL="514350" indent="-514350">
                  <a:buSzPct val="125000"/>
                  <a:buFont typeface="+mj-lt"/>
                  <a:buAutoNum type="romanLcPeriod"/>
                </a:pPr>
                <a:r>
                  <a:rPr lang="en-US" sz="2000" smtClean="0"/>
                  <a:t>Fit a generic parametric model to the distribution (e.g. Gaussian mixture)</a:t>
                </a:r>
              </a:p>
              <a:p>
                <a:pPr marL="0" indent="0">
                  <a:buNone/>
                </a:pPr>
                <a:endParaRPr lang="en-US" sz="2000" smtClean="0"/>
              </a:p>
              <a:p>
                <a:pPr marL="0" indent="0">
                  <a:buNone/>
                </a:pPr>
                <a:r>
                  <a:rPr lang="en-US" sz="2000" b="1" u="sng" smtClean="0">
                    <a:solidFill>
                      <a:schemeClr val="bg2"/>
                    </a:solidFill>
                  </a:rPr>
                  <a:t>Runtime:</a:t>
                </a:r>
              </a:p>
              <a:p>
                <a:pPr marL="514350" indent="-514350">
                  <a:buSzPct val="125000"/>
                  <a:buFont typeface="+mj-lt"/>
                  <a:buAutoNum type="arabicParenR"/>
                </a:pPr>
                <a:r>
                  <a:rPr lang="en-US" sz="2000" smtClean="0">
                    <a:solidFill>
                      <a:schemeClr val="bg2"/>
                    </a:solidFill>
                  </a:rPr>
                  <a:t>Use standard MC to select </a:t>
                </a:r>
                <a14:m>
                  <m:oMath xmlns:m="http://schemas.openxmlformats.org/officeDocument/2006/math">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smtClean="0">
                  <a:solidFill>
                    <a:schemeClr val="bg2"/>
                  </a:solidFill>
                </a:endParaRPr>
              </a:p>
              <a:p>
                <a:pPr marL="514350" indent="-514350">
                  <a:buSzPct val="125000"/>
                  <a:buFont typeface="+mj-lt"/>
                  <a:buAutoNum type="arabicParenR"/>
                </a:pPr>
                <a:r>
                  <a:rPr lang="en-US" sz="200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smtClean="0">
                    <a:solidFill>
                      <a:schemeClr val="bg2"/>
                    </a:solidFill>
                  </a:rPr>
                  <a:t> aggregate the material properties using the kernel from </a:t>
                </a:r>
                <a:r>
                  <a:rPr lang="en-US" sz="2000" b="1" smtClean="0">
                    <a:solidFill>
                      <a:schemeClr val="bg2"/>
                    </a:solidFill>
                  </a:rPr>
                  <a:t>iii.</a:t>
                </a:r>
              </a:p>
              <a:p>
                <a:pPr marL="514350" indent="-514350">
                  <a:buSzPct val="125000"/>
                  <a:buFont typeface="+mj-lt"/>
                  <a:buAutoNum type="arabicParenR"/>
                </a:pPr>
                <a:r>
                  <a:rPr lang="en-US" sz="2000" smtClean="0">
                    <a:solidFill>
                      <a:schemeClr val="bg2"/>
                    </a:solidFill>
                  </a:rPr>
                  <a:t>Separate the transport kernel into the local and global components</a:t>
                </a:r>
              </a:p>
              <a:p>
                <a:pPr marL="514350" indent="-514350">
                  <a:buSzPct val="125000"/>
                  <a:buFont typeface="+mj-lt"/>
                  <a:buAutoNum type="arabicParenR"/>
                </a:pPr>
                <a:r>
                  <a:rPr lang="en-US" sz="2000" smtClean="0">
                    <a:solidFill>
                      <a:schemeClr val="bg2"/>
                    </a:solidFill>
                  </a:rPr>
                  <a:t>Use point-evaluated properties to compute the local components</a:t>
                </a:r>
                <a:endParaRPr lang="en-US" sz="2000">
                  <a:solidFill>
                    <a:schemeClr val="bg2"/>
                  </a:solidFill>
                </a:endParaRPr>
              </a:p>
              <a:p>
                <a:pPr marL="514350" indent="-514350">
                  <a:buSzPct val="125000"/>
                  <a:buFont typeface="+mj-lt"/>
                  <a:buAutoNum type="arabicParenR"/>
                </a:pPr>
                <a:r>
                  <a:rPr lang="en-US" sz="2000" smtClean="0">
                    <a:solidFill>
                      <a:schemeClr val="bg2"/>
                    </a:solidFill>
                  </a:rPr>
                  <a:t>Use the aggregate properties from </a:t>
                </a:r>
                <a:r>
                  <a:rPr lang="en-US" sz="2000" b="1" smtClean="0">
                    <a:solidFill>
                      <a:schemeClr val="bg2"/>
                    </a:solidFill>
                  </a:rPr>
                  <a:t>3)</a:t>
                </a:r>
                <a:r>
                  <a:rPr lang="en-US" sz="2000" smtClean="0">
                    <a:solidFill>
                      <a:schemeClr val="bg2"/>
                    </a:solidFill>
                  </a:rPr>
                  <a:t> to compute the global component</a:t>
                </a:r>
              </a:p>
            </p:txBody>
          </p:sp>
        </mc:Choice>
        <mc:Fallback xmlns="">
          <p:sp>
            <p:nvSpPr>
              <p:cNvPr id="89"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rotWithShape="1">
                <a:blip r:embed="rId5"/>
                <a:stretch>
                  <a:fillRect l="-4005" t="-1157" r="-2628" b="-63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7B6CC4D6-176D-4020-9484-FACE48CDBCFB}" type="slidenum">
              <a:rPr lang="cs-CZ" smtClean="0"/>
              <a:t>14</a:t>
            </a:fld>
            <a:endParaRPr lang="cs-CZ" dirty="0"/>
          </a:p>
        </p:txBody>
      </p:sp>
    </p:spTree>
    <p:extLst>
      <p:ext uri="{BB962C8B-B14F-4D97-AF65-F5344CB8AC3E}">
        <p14:creationId xmlns:p14="http://schemas.microsoft.com/office/powerpoint/2010/main" val="2074254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ircle(out)">
                                      <p:cBhvr>
                                        <p:cTn id="39" dur="13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1536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6537" y="1334140"/>
            <a:ext cx="4048637" cy="404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5882811" y="5566638"/>
            <a:ext cx="1849737" cy="1036987"/>
            <a:chOff x="5656352" y="5566638"/>
            <a:chExt cx="1849737" cy="1036987"/>
          </a:xfrm>
        </p:grpSpPr>
        <mc:AlternateContent xmlns:mc="http://schemas.openxmlformats.org/markup-compatibility/2006" xmlns:a14="http://schemas.microsoft.com/office/drawing/2010/main">
          <mc:Choice Requires="a14">
            <p:sp>
              <p:nvSpPr>
                <p:cNvPr id="5" name="TextBox 4"/>
                <p:cNvSpPr txBox="1"/>
                <p:nvPr/>
              </p:nvSpPr>
              <p:spPr>
                <a:xfrm>
                  <a:off x="5909243" y="5840531"/>
                  <a:ext cx="1343958" cy="763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𝐾</m:t>
                        </m:r>
                        <m:r>
                          <a:rPr lang="en-US" b="0" i="1" smtClean="0">
                            <a:latin typeface="Cambria Math"/>
                          </a:rPr>
                          <m:t>=</m:t>
                        </m:r>
                        <m:nary>
                          <m:naryPr>
                            <m:chr m:val="∑"/>
                            <m:subHide m:val="on"/>
                            <m:supHide m:val="on"/>
                            <m:ctrlPr>
                              <a:rPr lang="en-US" b="0" i="1" smtClean="0">
                                <a:latin typeface="Cambria Math"/>
                              </a:rPr>
                            </m:ctrlPr>
                          </m:naryPr>
                          <m:sub/>
                          <m:sup/>
                          <m:e>
                            <m:sSub>
                              <m:sSubPr>
                                <m:ctrlPr>
                                  <a:rPr lang="en-US" b="0" i="1" smtClean="0">
                                    <a:latin typeface="Cambria Math"/>
                                  </a:rPr>
                                </m:ctrlPr>
                              </m:sSubPr>
                              <m:e>
                                <m:r>
                                  <a:rPr lang="en-US" b="0" i="1" smtClean="0">
                                    <a:latin typeface="Cambria Math"/>
                                  </a:rPr>
                                  <m:t>𝑘</m:t>
                                </m:r>
                              </m:e>
                              <m:sub>
                                <m:r>
                                  <a:rPr lang="en-US" b="0" i="1" smtClean="0">
                                    <a:latin typeface="Cambria Math"/>
                                  </a:rPr>
                                  <m:t>𝐺</m:t>
                                </m:r>
                              </m:sub>
                            </m:sSub>
                          </m:e>
                        </m:nary>
                      </m:oMath>
                    </m:oMathPara>
                  </a14:m>
                  <a:endParaRPr lang="en-US"/>
                </a:p>
              </p:txBody>
            </p:sp>
          </mc:Choice>
          <mc:Fallback xmlns="">
            <p:sp>
              <p:nvSpPr>
                <p:cNvPr id="5" name="TextBox 4"/>
                <p:cNvSpPr txBox="1">
                  <a:spLocks noRot="1" noChangeAspect="1" noMove="1" noResize="1" noEditPoints="1" noAdjustHandles="1" noChangeArrowheads="1" noChangeShapeType="1" noTextEdit="1"/>
                </p:cNvSpPr>
                <p:nvPr/>
              </p:nvSpPr>
              <p:spPr>
                <a:xfrm>
                  <a:off x="5909243" y="5840531"/>
                  <a:ext cx="1343958" cy="763094"/>
                </a:xfrm>
                <a:prstGeom prst="rect">
                  <a:avLst/>
                </a:prstGeom>
                <a:blipFill rotWithShape="1">
                  <a:blip r:embed="rId4"/>
                  <a:stretch>
                    <a:fillRect/>
                  </a:stretch>
                </a:blipFill>
              </p:spPr>
              <p:txBody>
                <a:bodyPr/>
                <a:lstStyle/>
                <a:p>
                  <a:r>
                    <a:rPr lang="en-US">
                      <a:noFill/>
                    </a:rPr>
                    <a:t> </a:t>
                  </a:r>
                </a:p>
              </p:txBody>
            </p:sp>
          </mc:Fallback>
        </mc:AlternateContent>
        <p:sp>
          <p:nvSpPr>
            <p:cNvPr id="49" name="TextBox 48"/>
            <p:cNvSpPr txBox="1"/>
            <p:nvPr/>
          </p:nvSpPr>
          <p:spPr>
            <a:xfrm>
              <a:off x="5656352" y="5566638"/>
              <a:ext cx="1849737" cy="338554"/>
            </a:xfrm>
            <a:prstGeom prst="rect">
              <a:avLst/>
            </a:prstGeom>
            <a:noFill/>
          </p:spPr>
          <p:txBody>
            <a:bodyPr wrap="none" rtlCol="0">
              <a:spAutoFit/>
            </a:bodyPr>
            <a:lstStyle/>
            <a:p>
              <a:r>
                <a:rPr lang="en-US" sz="1600" b="1" dirty="0" smtClean="0"/>
                <a:t>Aggregation kernel:</a:t>
              </a:r>
              <a:endParaRPr lang="en-US" sz="1600" b="1" dirty="0"/>
            </a:p>
          </p:txBody>
        </p:sp>
      </p:grpSp>
      <p:grpSp>
        <p:nvGrpSpPr>
          <p:cNvPr id="7" name="Group 6"/>
          <p:cNvGrpSpPr/>
          <p:nvPr/>
        </p:nvGrpSpPr>
        <p:grpSpPr>
          <a:xfrm>
            <a:off x="8007988" y="5566638"/>
            <a:ext cx="1799403" cy="1064880"/>
            <a:chOff x="7950667" y="5566638"/>
            <a:chExt cx="1799403" cy="1064880"/>
          </a:xfrm>
        </p:grpSpPr>
        <mc:AlternateContent xmlns:mc="http://schemas.openxmlformats.org/markup-compatibility/2006" xmlns:a14="http://schemas.microsoft.com/office/drawing/2010/main">
          <mc:Choice Requires="a14">
            <p:sp>
              <p:nvSpPr>
                <p:cNvPr id="6" name="TextBox 5"/>
                <p:cNvSpPr txBox="1"/>
                <p:nvPr/>
              </p:nvSpPr>
              <p:spPr>
                <a:xfrm>
                  <a:off x="8028701" y="5812639"/>
                  <a:ext cx="1534844" cy="8188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smtClean="0">
                                <a:latin typeface="Cambria Math"/>
                                <a:ea typeface="Cambria Math"/>
                              </a:rPr>
                              <m:t>𝛼</m:t>
                            </m:r>
                          </m:e>
                          <m:sub>
                            <m:r>
                              <a:rPr lang="en-US" b="0" i="1" smtClean="0">
                                <a:latin typeface="Cambria Math"/>
                              </a:rPr>
                              <m:t>𝑡</m:t>
                            </m:r>
                          </m:sub>
                        </m:sSub>
                        <m:r>
                          <a:rPr lang="en-US" b="0" i="1" smtClean="0">
                            <a:latin typeface="Cambria Math"/>
                          </a:rPr>
                          <m:t>=</m:t>
                        </m:r>
                        <m:nary>
                          <m:naryPr>
                            <m:limLoc m:val="undOvr"/>
                            <m:subHide m:val="on"/>
                            <m:supHide m:val="on"/>
                            <m:ctrlPr>
                              <a:rPr lang="en-US" b="0" i="1" smtClean="0">
                                <a:latin typeface="Cambria Math"/>
                              </a:rPr>
                            </m:ctrlPr>
                          </m:naryPr>
                          <m:sub/>
                          <m:sup/>
                          <m:e>
                            <m:r>
                              <a:rPr lang="en-US" b="0" i="1" smtClean="0">
                                <a:latin typeface="Cambria Math"/>
                              </a:rPr>
                              <m:t>𝐾</m:t>
                            </m:r>
                            <m:r>
                              <a:rPr lang="en-US" b="0" i="1" smtClean="0">
                                <a:latin typeface="Cambria Math"/>
                              </a:rPr>
                              <m:t>(</m:t>
                            </m:r>
                            <m:r>
                              <a:rPr lang="en-US" b="1" i="1" smtClean="0">
                                <a:latin typeface="Cambria Math"/>
                              </a:rPr>
                              <m:t>𝒙</m:t>
                            </m:r>
                            <m:r>
                              <a:rPr lang="en-US" b="0" i="1" smtClean="0">
                                <a:latin typeface="Cambria Math"/>
                              </a:rPr>
                              <m:t>)</m:t>
                            </m:r>
                          </m:e>
                        </m:nary>
                      </m:oMath>
                    </m:oMathPara>
                  </a14:m>
                  <a:endParaRPr lang="en-US"/>
                </a:p>
              </p:txBody>
            </p:sp>
          </mc:Choice>
          <mc:Fallback xmlns="">
            <p:sp>
              <p:nvSpPr>
                <p:cNvPr id="6" name="TextBox 5"/>
                <p:cNvSpPr txBox="1">
                  <a:spLocks noRot="1" noChangeAspect="1" noMove="1" noResize="1" noEditPoints="1" noAdjustHandles="1" noChangeArrowheads="1" noChangeShapeType="1" noTextEdit="1"/>
                </p:cNvSpPr>
                <p:nvPr/>
              </p:nvSpPr>
              <p:spPr>
                <a:xfrm>
                  <a:off x="8028701" y="5812639"/>
                  <a:ext cx="1534844" cy="818879"/>
                </a:xfrm>
                <a:prstGeom prst="rect">
                  <a:avLst/>
                </a:prstGeom>
                <a:blipFill rotWithShape="1">
                  <a:blip r:embed="rId5"/>
                  <a:stretch>
                    <a:fillRect/>
                  </a:stretch>
                </a:blipFill>
              </p:spPr>
              <p:txBody>
                <a:bodyPr/>
                <a:lstStyle/>
                <a:p>
                  <a:r>
                    <a:rPr lang="en-US">
                      <a:noFill/>
                    </a:rPr>
                    <a:t> </a:t>
                  </a:r>
                </a:p>
              </p:txBody>
            </p:sp>
          </mc:Fallback>
        </mc:AlternateContent>
        <p:sp>
          <p:nvSpPr>
            <p:cNvPr id="50" name="TextBox 49"/>
            <p:cNvSpPr txBox="1"/>
            <p:nvPr/>
          </p:nvSpPr>
          <p:spPr>
            <a:xfrm>
              <a:off x="7950667" y="5566638"/>
              <a:ext cx="1799403" cy="338554"/>
            </a:xfrm>
            <a:prstGeom prst="rect">
              <a:avLst/>
            </a:prstGeom>
            <a:noFill/>
          </p:spPr>
          <p:txBody>
            <a:bodyPr wrap="none" rtlCol="0">
              <a:spAutoFit/>
            </a:bodyPr>
            <a:lstStyle/>
            <a:p>
              <a:r>
                <a:rPr lang="en-US" sz="1600" b="1" dirty="0" smtClean="0"/>
                <a:t>‘Transport’ albedo:</a:t>
              </a:r>
              <a:endParaRPr lang="en-US" sz="1600" b="1" dirty="0"/>
            </a:p>
          </p:txBody>
        </p:sp>
      </p:grpSp>
      <mc:AlternateContent xmlns:mc="http://schemas.openxmlformats.org/markup-compatibility/2006" xmlns:a14="http://schemas.microsoft.com/office/drawing/2010/main">
        <mc:Choice Requires="a14">
          <p:sp>
            <p:nvSpPr>
              <p:cNvPr id="55" name="Content Placeholder 3"/>
              <p:cNvSpPr>
                <a:spLocks noGrp="1"/>
              </p:cNvSpPr>
              <p:nvPr>
                <p:ph idx="1"/>
              </p:nvPr>
            </p:nvSpPr>
            <p:spPr>
              <a:xfrm>
                <a:off x="269558" y="1205107"/>
                <a:ext cx="4867993" cy="5798246"/>
              </a:xfrm>
            </p:spPr>
            <p:txBody>
              <a:bodyPr>
                <a:normAutofit/>
              </a:bodyPr>
              <a:lstStyle/>
              <a:p>
                <a:pPr marL="0" indent="0">
                  <a:buNone/>
                </a:pPr>
                <a:r>
                  <a:rPr lang="en-US" sz="2000" b="1" u="sng" smtClean="0">
                    <a:solidFill>
                      <a:schemeClr val="bg2"/>
                    </a:solidFill>
                  </a:rPr>
                  <a:t>Preprocessing:</a:t>
                </a:r>
              </a:p>
              <a:p>
                <a:pPr marL="514350" indent="-514350">
                  <a:buSzPct val="125000"/>
                  <a:buFont typeface="+mj-lt"/>
                  <a:buAutoNum type="romanLcPeriod"/>
                </a:pPr>
                <a:r>
                  <a:rPr lang="en-US" sz="2000" smtClean="0">
                    <a:solidFill>
                      <a:schemeClr val="bg2"/>
                    </a:solidFill>
                  </a:rPr>
                  <a:t>Derive a basis (homogeneous) BSSRDF</a:t>
                </a:r>
              </a:p>
              <a:p>
                <a:pPr marL="514350" indent="-514350">
                  <a:buSzPct val="125000"/>
                  <a:buFont typeface="+mj-lt"/>
                  <a:buAutoNum type="romanLcPeriod"/>
                </a:pPr>
                <a:r>
                  <a:rPr lang="en-US" sz="2000" smtClean="0">
                    <a:solidFill>
                      <a:schemeClr val="bg2"/>
                    </a:solidFill>
                  </a:rPr>
                  <a:t>For each </a:t>
                </a:r>
                <a14:m>
                  <m:oMath xmlns:m="http://schemas.openxmlformats.org/officeDocument/2006/math">
                    <m:r>
                      <a:rPr lang="en-US" sz="2000" b="0" i="0" smtClean="0">
                        <a:solidFill>
                          <a:schemeClr val="bg2"/>
                        </a:solidFill>
                        <a:latin typeface="Cambria Math"/>
                      </a:rPr>
                      <m:t>(</m:t>
                    </m:r>
                    <m:sSub>
                      <m:sSubPr>
                        <m:ctrlPr>
                          <a:rPr lang="en-US" sz="2000" b="0" i="1" smtClean="0">
                            <a:solidFill>
                              <a:schemeClr val="bg2"/>
                            </a:solidFill>
                            <a:latin typeface="Cambria Math"/>
                          </a:rPr>
                        </m:ctrlPr>
                      </m:sSubPr>
                      <m:e>
                        <m:r>
                          <a:rPr lang="en-US" sz="2000" b="1" i="1" smtClean="0">
                            <a:solidFill>
                              <a:schemeClr val="bg2"/>
                            </a:solidFill>
                            <a:latin typeface="Cambria Math"/>
                          </a:rPr>
                          <m:t>𝒙</m:t>
                        </m:r>
                      </m:e>
                      <m:sub>
                        <m:r>
                          <a:rPr lang="en-US" sz="2000" b="0" i="1" smtClean="0">
                            <a:solidFill>
                              <a:schemeClr val="bg2"/>
                            </a:solidFill>
                            <a:latin typeface="Cambria Math"/>
                          </a:rPr>
                          <m:t>𝑖</m:t>
                        </m:r>
                      </m:sub>
                    </m:sSub>
                    <m:r>
                      <a:rPr lang="en-US" sz="2000" b="0" i="1" smtClean="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b="0" i="1" smtClean="0">
                        <a:solidFill>
                          <a:schemeClr val="bg2"/>
                        </a:solidFill>
                        <a:latin typeface="Cambria Math"/>
                      </a:rPr>
                      <m:t>)</m:t>
                    </m:r>
                  </m:oMath>
                </a14:m>
                <a:r>
                  <a:rPr lang="en-US" sz="2000" smtClean="0">
                    <a:solidFill>
                      <a:schemeClr val="bg2"/>
                    </a:solidFill>
                  </a:rPr>
                  <a:t> estimate the transport path distribution connecting them</a:t>
                </a:r>
              </a:p>
              <a:p>
                <a:pPr marL="514350" indent="-514350">
                  <a:buSzPct val="125000"/>
                  <a:buFont typeface="+mj-lt"/>
                  <a:buAutoNum type="romanLcPeriod"/>
                </a:pPr>
                <a:r>
                  <a:rPr lang="en-US" sz="2000" smtClean="0">
                    <a:solidFill>
                      <a:schemeClr val="bg2"/>
                    </a:solidFill>
                  </a:rPr>
                  <a:t>Fit a generic parametric model to the distribution (e.g. Gaussian mixture)</a:t>
                </a:r>
              </a:p>
              <a:p>
                <a:pPr marL="0" indent="0">
                  <a:buNone/>
                </a:pPr>
                <a:endParaRPr lang="en-US" sz="2000" smtClean="0"/>
              </a:p>
              <a:p>
                <a:pPr marL="0" indent="0">
                  <a:buNone/>
                </a:pPr>
                <a:r>
                  <a:rPr lang="en-US" sz="2000" b="1" u="sng" smtClean="0"/>
                  <a:t>Runtime:</a:t>
                </a:r>
              </a:p>
              <a:p>
                <a:pPr marL="514350" indent="-514350">
                  <a:buSzPct val="125000"/>
                  <a:buFont typeface="+mj-lt"/>
                  <a:buAutoNum type="arabicParenR"/>
                </a:pPr>
                <a:r>
                  <a:rPr lang="en-US" sz="2000" smtClean="0"/>
                  <a:t>Use standard MC to select </a:t>
                </a:r>
                <a14:m>
                  <m:oMath xmlns:m="http://schemas.openxmlformats.org/officeDocument/2006/math">
                    <m:sSub>
                      <m:sSubPr>
                        <m:ctrlPr>
                          <a:rPr lang="en-US" sz="2000" i="1">
                            <a:latin typeface="Cambria Math"/>
                          </a:rPr>
                        </m:ctrlPr>
                      </m:sSubPr>
                      <m:e>
                        <m:r>
                          <a:rPr lang="en-US" sz="2000" b="1" i="1">
                            <a:latin typeface="Cambria Math"/>
                          </a:rPr>
                          <m:t>𝒙</m:t>
                        </m:r>
                      </m:e>
                      <m:sub>
                        <m:r>
                          <a:rPr lang="en-US" sz="2000" i="1">
                            <a:latin typeface="Cambria Math"/>
                          </a:rPr>
                          <m:t>𝑒</m:t>
                        </m:r>
                      </m:sub>
                    </m:sSub>
                  </m:oMath>
                </a14:m>
                <a:endParaRPr lang="en-US" sz="2000" smtClean="0"/>
              </a:p>
              <a:p>
                <a:pPr marL="514350" indent="-514350">
                  <a:buSzPct val="125000"/>
                  <a:buFont typeface="+mj-lt"/>
                  <a:buAutoNum type="arabicParenR"/>
                </a:pPr>
                <a:r>
                  <a:rPr lang="en-US" sz="2000" smtClean="0"/>
                  <a:t>For given </a:t>
                </a:r>
                <a14:m>
                  <m:oMath xmlns:m="http://schemas.openxmlformats.org/officeDocument/2006/math">
                    <m:r>
                      <a:rPr lang="en-US" sz="2000">
                        <a:latin typeface="Cambria Math"/>
                      </a:rPr>
                      <m:t>(</m:t>
                    </m:r>
                    <m:sSub>
                      <m:sSubPr>
                        <m:ctrlPr>
                          <a:rPr lang="en-US" sz="2000" i="1">
                            <a:latin typeface="Cambria Math"/>
                          </a:rPr>
                        </m:ctrlPr>
                      </m:sSubPr>
                      <m:e>
                        <m:r>
                          <a:rPr lang="en-US" sz="2000" b="1" i="1">
                            <a:latin typeface="Cambria Math"/>
                          </a:rPr>
                          <m:t>𝒙</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b="1" i="1">
                            <a:latin typeface="Cambria Math"/>
                          </a:rPr>
                          <m:t>𝒙</m:t>
                        </m:r>
                      </m:e>
                      <m:sub>
                        <m:r>
                          <a:rPr lang="en-US" sz="2000" i="1">
                            <a:latin typeface="Cambria Math"/>
                          </a:rPr>
                          <m:t>𝑒</m:t>
                        </m:r>
                      </m:sub>
                    </m:sSub>
                    <m:r>
                      <a:rPr lang="en-US" sz="2000" i="1">
                        <a:latin typeface="Cambria Math"/>
                      </a:rPr>
                      <m:t>)</m:t>
                    </m:r>
                  </m:oMath>
                </a14:m>
                <a:r>
                  <a:rPr lang="en-US" sz="2000" smtClean="0"/>
                  <a:t> aggregate the material properties using the kernel from </a:t>
                </a:r>
                <a:r>
                  <a:rPr lang="en-US" sz="2000" b="1" smtClean="0"/>
                  <a:t>iii.</a:t>
                </a:r>
              </a:p>
              <a:p>
                <a:pPr marL="514350" indent="-514350">
                  <a:buSzPct val="125000"/>
                  <a:buFont typeface="+mj-lt"/>
                  <a:buAutoNum type="arabicParenR"/>
                </a:pPr>
                <a:r>
                  <a:rPr lang="en-US" sz="2000" smtClean="0">
                    <a:solidFill>
                      <a:schemeClr val="bg2"/>
                    </a:solidFill>
                  </a:rPr>
                  <a:t>Separate the transport kernel into the local and global components</a:t>
                </a:r>
              </a:p>
              <a:p>
                <a:pPr marL="514350" indent="-514350">
                  <a:buSzPct val="125000"/>
                  <a:buFont typeface="+mj-lt"/>
                  <a:buAutoNum type="arabicParenR"/>
                </a:pPr>
                <a:r>
                  <a:rPr lang="en-US" sz="2000" smtClean="0">
                    <a:solidFill>
                      <a:schemeClr val="bg2"/>
                    </a:solidFill>
                  </a:rPr>
                  <a:t>Use point-evaluated properties to compute the local components</a:t>
                </a:r>
                <a:endParaRPr lang="en-US" sz="2000">
                  <a:solidFill>
                    <a:schemeClr val="bg2"/>
                  </a:solidFill>
                </a:endParaRPr>
              </a:p>
              <a:p>
                <a:pPr marL="514350" indent="-514350">
                  <a:buSzPct val="125000"/>
                  <a:buFont typeface="+mj-lt"/>
                  <a:buAutoNum type="arabicParenR"/>
                </a:pPr>
                <a:r>
                  <a:rPr lang="en-US" sz="2000" smtClean="0">
                    <a:solidFill>
                      <a:schemeClr val="bg2"/>
                    </a:solidFill>
                  </a:rPr>
                  <a:t>Use the aggregate properties from </a:t>
                </a:r>
                <a:r>
                  <a:rPr lang="en-US" sz="2000" b="1" smtClean="0">
                    <a:solidFill>
                      <a:schemeClr val="bg2"/>
                    </a:solidFill>
                  </a:rPr>
                  <a:t>3)</a:t>
                </a:r>
                <a:r>
                  <a:rPr lang="en-US" sz="2000" smtClean="0">
                    <a:solidFill>
                      <a:schemeClr val="bg2"/>
                    </a:solidFill>
                  </a:rPr>
                  <a:t> to compute the global component</a:t>
                </a:r>
              </a:p>
            </p:txBody>
          </p:sp>
        </mc:Choice>
        <mc:Fallback xmlns="">
          <p:sp>
            <p:nvSpPr>
              <p:cNvPr id="55"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rotWithShape="1">
                <a:blip r:embed="rId6"/>
                <a:stretch>
                  <a:fillRect l="-4005" t="-1157" r="-2628" b="-63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B6CC4D6-176D-4020-9484-FACE48CDBCFB}" type="slidenum">
              <a:rPr lang="cs-CZ" smtClean="0"/>
              <a:t>15</a:t>
            </a:fld>
            <a:endParaRPr lang="cs-CZ" dirty="0"/>
          </a:p>
        </p:txBody>
      </p:sp>
    </p:spTree>
    <p:extLst>
      <p:ext uri="{BB962C8B-B14F-4D97-AF65-F5344CB8AC3E}">
        <p14:creationId xmlns:p14="http://schemas.microsoft.com/office/powerpoint/2010/main" val="2197635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p:cNvGrpSpPr/>
          <p:nvPr/>
        </p:nvGrpSpPr>
        <p:grpSpPr>
          <a:xfrm>
            <a:off x="5481204" y="1283695"/>
            <a:ext cx="4759552" cy="2664955"/>
            <a:chOff x="5648780" y="5008293"/>
            <a:chExt cx="2363165" cy="1451071"/>
          </a:xfrm>
        </p:grpSpPr>
        <p:pic>
          <p:nvPicPr>
            <p:cNvPr id="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117" r="56670"/>
            <a:stretch/>
          </p:blipFill>
          <p:spPr bwMode="auto">
            <a:xfrm>
              <a:off x="5648780" y="5469137"/>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8293"/>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a:xfrm>
            <a:off x="145797" y="7082819"/>
            <a:ext cx="9455299" cy="362034"/>
          </a:xfrm>
        </p:spPr>
        <p:txBody>
          <a:bodyPr/>
          <a:lstStyle/>
          <a:p>
            <a:r>
              <a:rPr lang="en-US" smtClean="0"/>
              <a:t>Oskar Elek and Jaroslav Krivanek: Principled Kernel Prediction for Spatially Varying BSSRDFs</a:t>
            </a:r>
            <a:endParaRPr lang="cs-CZ" dirty="0"/>
          </a:p>
        </p:txBody>
      </p:sp>
      <p:grpSp>
        <p:nvGrpSpPr>
          <p:cNvPr id="6" name="Group 5"/>
          <p:cNvGrpSpPr/>
          <p:nvPr/>
        </p:nvGrpSpPr>
        <p:grpSpPr>
          <a:xfrm>
            <a:off x="6196670" y="1535510"/>
            <a:ext cx="3404426" cy="2015834"/>
            <a:chOff x="6144304" y="2223303"/>
            <a:chExt cx="3404426" cy="2015834"/>
          </a:xfrm>
        </p:grpSpPr>
        <p:grpSp>
          <p:nvGrpSpPr>
            <p:cNvPr id="65" name="Group 64"/>
            <p:cNvGrpSpPr/>
            <p:nvPr/>
          </p:nvGrpSpPr>
          <p:grpSpPr>
            <a:xfrm>
              <a:off x="6609398" y="3062083"/>
              <a:ext cx="2455395" cy="1177054"/>
              <a:chOff x="8013032" y="4836694"/>
              <a:chExt cx="2059807" cy="963602"/>
            </a:xfrm>
          </p:grpSpPr>
          <p:sp>
            <p:nvSpPr>
              <p:cNvPr id="66" name="Freeform 65"/>
              <p:cNvSpPr/>
              <p:nvPr/>
            </p:nvSpPr>
            <p:spPr>
              <a:xfrm>
                <a:off x="8032283" y="4985885"/>
                <a:ext cx="1987617" cy="351322"/>
              </a:xfrm>
              <a:custGeom>
                <a:avLst/>
                <a:gdLst>
                  <a:gd name="connsiteX0" fmla="*/ 0 w 1987617"/>
                  <a:gd name="connsiteY0" fmla="*/ 206943 h 351322"/>
                  <a:gd name="connsiteX1" fmla="*/ 644892 w 1987617"/>
                  <a:gd name="connsiteY1" fmla="*/ 0 h 351322"/>
                  <a:gd name="connsiteX2" fmla="*/ 1501541 w 1987617"/>
                  <a:gd name="connsiteY2" fmla="*/ 351322 h 351322"/>
                  <a:gd name="connsiteX3" fmla="*/ 1987617 w 1987617"/>
                  <a:gd name="connsiteY3" fmla="*/ 240632 h 351322"/>
                </a:gdLst>
                <a:ahLst/>
                <a:cxnLst>
                  <a:cxn ang="0">
                    <a:pos x="connsiteX0" y="connsiteY0"/>
                  </a:cxn>
                  <a:cxn ang="0">
                    <a:pos x="connsiteX1" y="connsiteY1"/>
                  </a:cxn>
                  <a:cxn ang="0">
                    <a:pos x="connsiteX2" y="connsiteY2"/>
                  </a:cxn>
                  <a:cxn ang="0">
                    <a:pos x="connsiteX3" y="connsiteY3"/>
                  </a:cxn>
                </a:cxnLst>
                <a:rect l="l" t="t" r="r" b="b"/>
                <a:pathLst>
                  <a:path w="1987617" h="351322">
                    <a:moveTo>
                      <a:pt x="0" y="206943"/>
                    </a:moveTo>
                    <a:lnTo>
                      <a:pt x="644892" y="0"/>
                    </a:lnTo>
                    <a:lnTo>
                      <a:pt x="1501541" y="351322"/>
                    </a:lnTo>
                    <a:lnTo>
                      <a:pt x="1987617" y="24063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7" name="Freeform 66"/>
              <p:cNvSpPr/>
              <p:nvPr/>
            </p:nvSpPr>
            <p:spPr>
              <a:xfrm>
                <a:off x="8017845" y="4836694"/>
                <a:ext cx="2026118" cy="423511"/>
              </a:xfrm>
              <a:custGeom>
                <a:avLst/>
                <a:gdLst>
                  <a:gd name="connsiteX0" fmla="*/ 0 w 2026118"/>
                  <a:gd name="connsiteY0" fmla="*/ 389823 h 423511"/>
                  <a:gd name="connsiteX1" fmla="*/ 466825 w 2026118"/>
                  <a:gd name="connsiteY1" fmla="*/ 423511 h 423511"/>
                  <a:gd name="connsiteX2" fmla="*/ 1491916 w 2026118"/>
                  <a:gd name="connsiteY2" fmla="*/ 0 h 423511"/>
                  <a:gd name="connsiteX3" fmla="*/ 2026118 w 2026118"/>
                  <a:gd name="connsiteY3" fmla="*/ 317633 h 423511"/>
                </a:gdLst>
                <a:ahLst/>
                <a:cxnLst>
                  <a:cxn ang="0">
                    <a:pos x="connsiteX0" y="connsiteY0"/>
                  </a:cxn>
                  <a:cxn ang="0">
                    <a:pos x="connsiteX1" y="connsiteY1"/>
                  </a:cxn>
                  <a:cxn ang="0">
                    <a:pos x="connsiteX2" y="connsiteY2"/>
                  </a:cxn>
                  <a:cxn ang="0">
                    <a:pos x="connsiteX3" y="connsiteY3"/>
                  </a:cxn>
                </a:cxnLst>
                <a:rect l="l" t="t" r="r" b="b"/>
                <a:pathLst>
                  <a:path w="2026118" h="423511">
                    <a:moveTo>
                      <a:pt x="0" y="389823"/>
                    </a:moveTo>
                    <a:lnTo>
                      <a:pt x="466825" y="423511"/>
                    </a:lnTo>
                    <a:lnTo>
                      <a:pt x="1491916" y="0"/>
                    </a:lnTo>
                    <a:lnTo>
                      <a:pt x="2026118" y="31763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8" name="Freeform 67"/>
              <p:cNvSpPr/>
              <p:nvPr/>
            </p:nvSpPr>
            <p:spPr>
              <a:xfrm>
                <a:off x="8037095" y="4875195"/>
                <a:ext cx="2016493" cy="519764"/>
              </a:xfrm>
              <a:custGeom>
                <a:avLst/>
                <a:gdLst>
                  <a:gd name="connsiteX0" fmla="*/ 0 w 2016493"/>
                  <a:gd name="connsiteY0" fmla="*/ 351322 h 519764"/>
                  <a:gd name="connsiteX1" fmla="*/ 274320 w 2016493"/>
                  <a:gd name="connsiteY1" fmla="*/ 447574 h 519764"/>
                  <a:gd name="connsiteX2" fmla="*/ 1063592 w 2016493"/>
                  <a:gd name="connsiteY2" fmla="*/ 519764 h 519764"/>
                  <a:gd name="connsiteX3" fmla="*/ 1896177 w 2016493"/>
                  <a:gd name="connsiteY3" fmla="*/ 0 h 519764"/>
                  <a:gd name="connsiteX4" fmla="*/ 2016493 w 2016493"/>
                  <a:gd name="connsiteY4" fmla="*/ 259882 h 51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519764">
                    <a:moveTo>
                      <a:pt x="0" y="351322"/>
                    </a:moveTo>
                    <a:lnTo>
                      <a:pt x="274320" y="447574"/>
                    </a:lnTo>
                    <a:lnTo>
                      <a:pt x="1063592" y="519764"/>
                    </a:lnTo>
                    <a:lnTo>
                      <a:pt x="1896177" y="0"/>
                    </a:lnTo>
                    <a:lnTo>
                      <a:pt x="2016493" y="25988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9" name="Freeform 68"/>
              <p:cNvSpPr/>
              <p:nvPr/>
            </p:nvSpPr>
            <p:spPr>
              <a:xfrm>
                <a:off x="8041908" y="5125452"/>
                <a:ext cx="2030931" cy="336884"/>
              </a:xfrm>
              <a:custGeom>
                <a:avLst/>
                <a:gdLst>
                  <a:gd name="connsiteX0" fmla="*/ 0 w 2030931"/>
                  <a:gd name="connsiteY0" fmla="*/ 72189 h 336884"/>
                  <a:gd name="connsiteX1" fmla="*/ 529390 w 2030931"/>
                  <a:gd name="connsiteY1" fmla="*/ 0 h 336884"/>
                  <a:gd name="connsiteX2" fmla="*/ 967339 w 2030931"/>
                  <a:gd name="connsiteY2" fmla="*/ 173254 h 336884"/>
                  <a:gd name="connsiteX3" fmla="*/ 1708484 w 2030931"/>
                  <a:gd name="connsiteY3" fmla="*/ 38501 h 336884"/>
                  <a:gd name="connsiteX4" fmla="*/ 1953929 w 2030931"/>
                  <a:gd name="connsiteY4" fmla="*/ 336884 h 336884"/>
                  <a:gd name="connsiteX5" fmla="*/ 2030931 w 2030931"/>
                  <a:gd name="connsiteY5" fmla="*/ 134753 h 33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31" h="336884">
                    <a:moveTo>
                      <a:pt x="0" y="72189"/>
                    </a:moveTo>
                    <a:lnTo>
                      <a:pt x="529390" y="0"/>
                    </a:lnTo>
                    <a:lnTo>
                      <a:pt x="967339" y="173254"/>
                    </a:lnTo>
                    <a:lnTo>
                      <a:pt x="1708484" y="38501"/>
                    </a:lnTo>
                    <a:lnTo>
                      <a:pt x="1953929" y="336884"/>
                    </a:lnTo>
                    <a:lnTo>
                      <a:pt x="2030931" y="13475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0" name="Freeform 69"/>
              <p:cNvSpPr/>
              <p:nvPr/>
            </p:nvSpPr>
            <p:spPr>
              <a:xfrm>
                <a:off x="8037095" y="4899258"/>
                <a:ext cx="2006868" cy="577516"/>
              </a:xfrm>
              <a:custGeom>
                <a:avLst/>
                <a:gdLst>
                  <a:gd name="connsiteX0" fmla="*/ 0 w 2006868"/>
                  <a:gd name="connsiteY0" fmla="*/ 303196 h 577516"/>
                  <a:gd name="connsiteX1" fmla="*/ 505327 w 2006868"/>
                  <a:gd name="connsiteY1" fmla="*/ 0 h 577516"/>
                  <a:gd name="connsiteX2" fmla="*/ 1284973 w 2006868"/>
                  <a:gd name="connsiteY2" fmla="*/ 178067 h 577516"/>
                  <a:gd name="connsiteX3" fmla="*/ 1732548 w 2006868"/>
                  <a:gd name="connsiteY3" fmla="*/ 577516 h 577516"/>
                  <a:gd name="connsiteX4" fmla="*/ 2006868 w 2006868"/>
                  <a:gd name="connsiteY4" fmla="*/ 346509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868" h="577516">
                    <a:moveTo>
                      <a:pt x="0" y="303196"/>
                    </a:moveTo>
                    <a:lnTo>
                      <a:pt x="505327" y="0"/>
                    </a:lnTo>
                    <a:lnTo>
                      <a:pt x="1284973" y="178067"/>
                    </a:lnTo>
                    <a:lnTo>
                      <a:pt x="1732548" y="577516"/>
                    </a:lnTo>
                    <a:lnTo>
                      <a:pt x="2006868" y="346509"/>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1" name="Freeform 70"/>
              <p:cNvSpPr/>
              <p:nvPr/>
            </p:nvSpPr>
            <p:spPr>
              <a:xfrm>
                <a:off x="8013032" y="5072513"/>
                <a:ext cx="2016493" cy="399448"/>
              </a:xfrm>
              <a:custGeom>
                <a:avLst/>
                <a:gdLst>
                  <a:gd name="connsiteX0" fmla="*/ 0 w 2016493"/>
                  <a:gd name="connsiteY0" fmla="*/ 182880 h 399448"/>
                  <a:gd name="connsiteX1" fmla="*/ 163630 w 2016493"/>
                  <a:gd name="connsiteY1" fmla="*/ 317633 h 399448"/>
                  <a:gd name="connsiteX2" fmla="*/ 654518 w 2016493"/>
                  <a:gd name="connsiteY2" fmla="*/ 0 h 399448"/>
                  <a:gd name="connsiteX3" fmla="*/ 1496729 w 2016493"/>
                  <a:gd name="connsiteY3" fmla="*/ 399448 h 399448"/>
                  <a:gd name="connsiteX4" fmla="*/ 2016493 w 2016493"/>
                  <a:gd name="connsiteY4" fmla="*/ 110690 h 39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399448">
                    <a:moveTo>
                      <a:pt x="0" y="182880"/>
                    </a:moveTo>
                    <a:lnTo>
                      <a:pt x="163630" y="317633"/>
                    </a:lnTo>
                    <a:lnTo>
                      <a:pt x="654518" y="0"/>
                    </a:lnTo>
                    <a:lnTo>
                      <a:pt x="1496729" y="399448"/>
                    </a:lnTo>
                    <a:lnTo>
                      <a:pt x="2016493" y="110690"/>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2" name="Freeform 71"/>
              <p:cNvSpPr/>
              <p:nvPr/>
            </p:nvSpPr>
            <p:spPr>
              <a:xfrm>
                <a:off x="8056346" y="5058075"/>
                <a:ext cx="1963554" cy="433137"/>
              </a:xfrm>
              <a:custGeom>
                <a:avLst/>
                <a:gdLst>
                  <a:gd name="connsiteX0" fmla="*/ 0 w 1963554"/>
                  <a:gd name="connsiteY0" fmla="*/ 158817 h 433137"/>
                  <a:gd name="connsiteX1" fmla="*/ 351322 w 1963554"/>
                  <a:gd name="connsiteY1" fmla="*/ 399448 h 433137"/>
                  <a:gd name="connsiteX2" fmla="*/ 726707 w 1963554"/>
                  <a:gd name="connsiteY2" fmla="*/ 231006 h 433137"/>
                  <a:gd name="connsiteX3" fmla="*/ 1106905 w 1963554"/>
                  <a:gd name="connsiteY3" fmla="*/ 433137 h 433137"/>
                  <a:gd name="connsiteX4" fmla="*/ 1713297 w 1963554"/>
                  <a:gd name="connsiteY4" fmla="*/ 0 h 433137"/>
                  <a:gd name="connsiteX5" fmla="*/ 1963554 w 1963554"/>
                  <a:gd name="connsiteY5" fmla="*/ 115503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554" h="433137">
                    <a:moveTo>
                      <a:pt x="0" y="158817"/>
                    </a:moveTo>
                    <a:lnTo>
                      <a:pt x="351322" y="399448"/>
                    </a:lnTo>
                    <a:lnTo>
                      <a:pt x="726707" y="231006"/>
                    </a:lnTo>
                    <a:lnTo>
                      <a:pt x="1106905" y="433137"/>
                    </a:lnTo>
                    <a:lnTo>
                      <a:pt x="1713297" y="0"/>
                    </a:lnTo>
                    <a:lnTo>
                      <a:pt x="1963554" y="11550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p:cNvSpPr txBox="1"/>
                  <p:nvPr/>
                </p:nvSpPr>
                <p:spPr>
                  <a:xfrm>
                    <a:off x="8760009" y="5400186"/>
                    <a:ext cx="4840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𝐺</m:t>
                              </m:r>
                            </m:sub>
                          </m:sSub>
                        </m:oMath>
                      </m:oMathPara>
                    </a14:m>
                    <a:endParaRPr lang="en-US" sz="2000"/>
                  </a:p>
                </p:txBody>
              </p:sp>
            </mc:Choice>
            <mc:Fallback xmlns="">
              <p:sp>
                <p:nvSpPr>
                  <p:cNvPr id="73" name="TextBox 72"/>
                  <p:cNvSpPr txBox="1">
                    <a:spLocks noRot="1" noChangeAspect="1" noMove="1" noResize="1" noEditPoints="1" noAdjustHandles="1" noChangeArrowheads="1" noChangeShapeType="1" noTextEdit="1"/>
                  </p:cNvSpPr>
                  <p:nvPr/>
                </p:nvSpPr>
                <p:spPr>
                  <a:xfrm>
                    <a:off x="8760009" y="5400186"/>
                    <a:ext cx="484042" cy="400110"/>
                  </a:xfrm>
                  <a:prstGeom prst="rect">
                    <a:avLst/>
                  </a:prstGeom>
                  <a:blipFill rotWithShape="1">
                    <a:blip r:embed="rId5"/>
                    <a:stretch>
                      <a:fillRect/>
                    </a:stretch>
                  </a:blipFill>
                </p:spPr>
                <p:txBody>
                  <a:bodyPr/>
                  <a:lstStyle/>
                  <a:p>
                    <a:r>
                      <a:rPr lang="en-US">
                        <a:noFill/>
                      </a:rPr>
                      <a:t> </a:t>
                    </a:r>
                  </a:p>
                </p:txBody>
              </p:sp>
            </mc:Fallback>
          </mc:AlternateContent>
        </p:grpSp>
        <p:grpSp>
          <p:nvGrpSpPr>
            <p:cNvPr id="74" name="Group 73"/>
            <p:cNvGrpSpPr/>
            <p:nvPr/>
          </p:nvGrpSpPr>
          <p:grpSpPr>
            <a:xfrm>
              <a:off x="6144304" y="2223303"/>
              <a:ext cx="563851" cy="1791870"/>
              <a:chOff x="7632281" y="4150022"/>
              <a:chExt cx="461600" cy="1466925"/>
            </a:xfrm>
          </p:grpSpPr>
          <p:cxnSp>
            <p:nvCxnSpPr>
              <p:cNvPr id="75" name="Straight Arrow Connector 74"/>
              <p:cNvCxnSpPr/>
              <p:nvPr/>
            </p:nvCxnSpPr>
            <p:spPr>
              <a:xfrm>
                <a:off x="7864897" y="4150022"/>
                <a:ext cx="95140" cy="991952"/>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76" name="Oval 75"/>
              <p:cNvSpPr/>
              <p:nvPr/>
            </p:nvSpPr>
            <p:spPr>
              <a:xfrm>
                <a:off x="7898028" y="5141974"/>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p:cNvSpPr txBox="1"/>
                  <p:nvPr/>
                </p:nvSpPr>
                <p:spPr>
                  <a:xfrm>
                    <a:off x="7632281" y="5216837"/>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77" name="TextBox 76"/>
                  <p:cNvSpPr txBox="1">
                    <a:spLocks noRot="1" noChangeAspect="1" noMove="1" noResize="1" noEditPoints="1" noAdjustHandles="1" noChangeArrowheads="1" noChangeShapeType="1" noTextEdit="1"/>
                  </p:cNvSpPr>
                  <p:nvPr/>
                </p:nvSpPr>
                <p:spPr>
                  <a:xfrm>
                    <a:off x="7632281" y="5216837"/>
                    <a:ext cx="461600" cy="400110"/>
                  </a:xfrm>
                  <a:prstGeom prst="rect">
                    <a:avLst/>
                  </a:prstGeom>
                  <a:blipFill rotWithShape="1">
                    <a:blip r:embed="rId6"/>
                    <a:stretch>
                      <a:fillRect/>
                    </a:stretch>
                  </a:blipFill>
                </p:spPr>
                <p:txBody>
                  <a:bodyPr/>
                  <a:lstStyle/>
                  <a:p>
                    <a:r>
                      <a:rPr lang="en-US">
                        <a:noFill/>
                      </a:rPr>
                      <a:t> </a:t>
                    </a:r>
                  </a:p>
                </p:txBody>
              </p:sp>
            </mc:Fallback>
          </mc:AlternateContent>
        </p:grpSp>
        <p:grpSp>
          <p:nvGrpSpPr>
            <p:cNvPr id="78" name="Group 77"/>
            <p:cNvGrpSpPr/>
            <p:nvPr/>
          </p:nvGrpSpPr>
          <p:grpSpPr>
            <a:xfrm>
              <a:off x="8984879" y="2223304"/>
              <a:ext cx="563851" cy="1767844"/>
              <a:chOff x="9957735" y="4150023"/>
              <a:chExt cx="461600" cy="1447256"/>
            </a:xfrm>
          </p:grpSpPr>
          <p:cxnSp>
            <p:nvCxnSpPr>
              <p:cNvPr id="79" name="Straight Arrow Connector 78"/>
              <p:cNvCxnSpPr/>
              <p:nvPr/>
            </p:nvCxnSpPr>
            <p:spPr>
              <a:xfrm flipV="1">
                <a:off x="10070306" y="4150023"/>
                <a:ext cx="120235" cy="1001414"/>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80" name="Oval 79"/>
              <p:cNvSpPr/>
              <p:nvPr/>
            </p:nvSpPr>
            <p:spPr>
              <a:xfrm>
                <a:off x="9985057" y="5139898"/>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1" name="TextBox 80"/>
                  <p:cNvSpPr txBox="1"/>
                  <p:nvPr/>
                </p:nvSpPr>
                <p:spPr>
                  <a:xfrm>
                    <a:off x="9957735" y="5197169"/>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81" name="TextBox 80"/>
                  <p:cNvSpPr txBox="1">
                    <a:spLocks noRot="1" noChangeAspect="1" noMove="1" noResize="1" noEditPoints="1" noAdjustHandles="1" noChangeArrowheads="1" noChangeShapeType="1" noTextEdit="1"/>
                  </p:cNvSpPr>
                  <p:nvPr/>
                </p:nvSpPr>
                <p:spPr>
                  <a:xfrm>
                    <a:off x="9957735" y="5197169"/>
                    <a:ext cx="461600" cy="400110"/>
                  </a:xfrm>
                  <a:prstGeom prst="rect">
                    <a:avLst/>
                  </a:prstGeom>
                  <a:blipFill rotWithShape="1">
                    <a:blip r:embed="rId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4" name="TextBox 13"/>
              <p:cNvSpPr txBox="1"/>
              <p:nvPr/>
            </p:nvSpPr>
            <p:spPr>
              <a:xfrm>
                <a:off x="6260996" y="3684086"/>
                <a:ext cx="3185167" cy="369332"/>
              </a:xfrm>
              <a:prstGeom prst="rect">
                <a:avLst/>
              </a:prstGeom>
              <a:noFill/>
            </p:spPr>
            <p:txBody>
              <a:bodyPr wrap="none" rtlCol="0">
                <a:spAutoFit/>
              </a:bodyPr>
              <a:lstStyle/>
              <a:p>
                <a14:m>
                  <m:oMath xmlns:m="http://schemas.openxmlformats.org/officeDocument/2006/math">
                    <m:sSub>
                      <m:sSubPr>
                        <m:ctrlPr>
                          <a:rPr lang="en-US" i="1" smtClean="0">
                            <a:latin typeface="Cambria Math"/>
                          </a:rPr>
                        </m:ctrlPr>
                      </m:sSubPr>
                      <m:e>
                        <m:r>
                          <a:rPr lang="en-US" b="0" i="1" smtClean="0">
                            <a:latin typeface="Cambria Math"/>
                          </a:rPr>
                          <m:t>𝑆</m:t>
                        </m:r>
                      </m:e>
                      <m:sub>
                        <m:r>
                          <a:rPr lang="en-US" b="0" i="1" smtClean="0">
                            <a:latin typeface="Cambria Math"/>
                          </a:rPr>
                          <m:t>𝑉</m:t>
                        </m:r>
                      </m:sub>
                    </m:sSub>
                    <m:r>
                      <a:rPr lang="en-US" b="0" i="1" smtClean="0">
                        <a:latin typeface="Cambria Math"/>
                      </a:rPr>
                      <m:t>=</m:t>
                    </m:r>
                    <m:sSub>
                      <m:sSubPr>
                        <m:ctrlPr>
                          <a:rPr lang="en-US" b="0" i="1" smtClean="0">
                            <a:latin typeface="Cambria Math"/>
                          </a:rPr>
                        </m:ctrlPr>
                      </m:sSubPr>
                      <m:e>
                        <m:r>
                          <a:rPr lang="en-US" b="0" i="1" smtClean="0">
                            <a:latin typeface="Cambria Math"/>
                          </a:rPr>
                          <m:t>𝑓</m:t>
                        </m:r>
                      </m:e>
                      <m:sub>
                        <m:r>
                          <a:rPr lang="en-US" b="0" i="1" smtClean="0">
                            <a:latin typeface="Cambria Math"/>
                          </a:rPr>
                          <m:t>𝐿</m:t>
                        </m:r>
                      </m:sub>
                    </m:sSub>
                    <m:r>
                      <a:rPr lang="en-US" b="0" i="1" smtClean="0">
                        <a:latin typeface="Cambria Math"/>
                      </a:rPr>
                      <m:t>(</m:t>
                    </m:r>
                    <m:sSub>
                      <m:sSubPr>
                        <m:ctrlPr>
                          <a:rPr lang="en-US" b="0" i="1" smtClean="0">
                            <a:latin typeface="Cambria Math"/>
                          </a:rPr>
                        </m:ctrlPr>
                      </m:sSubPr>
                      <m:e>
                        <m:r>
                          <a:rPr lang="en-US" b="1" i="1" smtClean="0">
                            <a:latin typeface="Cambria Math"/>
                          </a:rPr>
                          <m:t>𝒙</m:t>
                        </m:r>
                      </m:e>
                      <m:sub>
                        <m:r>
                          <a:rPr lang="en-US" b="0" i="1" smtClean="0">
                            <a:latin typeface="Cambria Math"/>
                          </a:rPr>
                          <m:t>𝑖</m:t>
                        </m:r>
                      </m:sub>
                    </m:sSub>
                    <m:r>
                      <a:rPr lang="en-US" b="0" i="1" smtClean="0">
                        <a:latin typeface="Cambria Math"/>
                      </a:rPr>
                      <m:t>)</m:t>
                    </m:r>
                    <m:r>
                      <a:rPr lang="en-US" b="0" i="1" smtClean="0">
                        <a:latin typeface="Cambria Math"/>
                        <a:ea typeface="Cambria Math"/>
                      </a:rPr>
                      <m:t>∙</m:t>
                    </m:r>
                    <m:sSub>
                      <m:sSubPr>
                        <m:ctrlPr>
                          <a:rPr lang="en-US" i="1">
                            <a:latin typeface="Cambria Math"/>
                          </a:rPr>
                        </m:ctrlPr>
                      </m:sSubPr>
                      <m:e>
                        <m:r>
                          <a:rPr lang="en-US" i="1">
                            <a:latin typeface="Cambria Math"/>
                          </a:rPr>
                          <m:t>𝑓</m:t>
                        </m:r>
                      </m:e>
                      <m:sub>
                        <m:r>
                          <a:rPr lang="en-US" b="0" i="1" smtClean="0">
                            <a:latin typeface="Cambria Math"/>
                          </a:rPr>
                          <m:t>𝐺</m:t>
                        </m:r>
                      </m:sub>
                    </m:sSub>
                    <m:r>
                      <a:rPr lang="en-US" b="0" i="1" smtClean="0">
                        <a:latin typeface="Cambria Math"/>
                      </a:rPr>
                      <m:t>(</m:t>
                    </m:r>
                    <m:sSub>
                      <m:sSubPr>
                        <m:ctrlPr>
                          <a:rPr lang="en-US" i="1">
                            <a:latin typeface="Cambria Math"/>
                          </a:rPr>
                        </m:ctrlPr>
                      </m:sSubPr>
                      <m:e>
                        <m:r>
                          <a:rPr lang="en-US" b="1" i="1">
                            <a:latin typeface="Cambria Math"/>
                          </a:rPr>
                          <m:t>𝒙</m:t>
                        </m:r>
                      </m:e>
                      <m:sub>
                        <m:r>
                          <a:rPr lang="en-US" i="1">
                            <a:latin typeface="Cambria Math"/>
                          </a:rPr>
                          <m:t>𝑖</m:t>
                        </m:r>
                      </m:sub>
                    </m:sSub>
                    <m:r>
                      <a:rPr lang="en-US" b="0" i="1" smtClean="0">
                        <a:latin typeface="Cambria Math"/>
                      </a:rPr>
                      <m:t>,</m:t>
                    </m:r>
                    <m:sSub>
                      <m:sSubPr>
                        <m:ctrlPr>
                          <a:rPr lang="en-US" i="1">
                            <a:latin typeface="Cambria Math"/>
                          </a:rPr>
                        </m:ctrlPr>
                      </m:sSubPr>
                      <m:e>
                        <m:r>
                          <a:rPr lang="en-US" b="1" i="1">
                            <a:latin typeface="Cambria Math"/>
                          </a:rPr>
                          <m:t>𝒙</m:t>
                        </m:r>
                      </m:e>
                      <m:sub>
                        <m:r>
                          <a:rPr lang="en-US" b="0" i="1" smtClean="0">
                            <a:latin typeface="Cambria Math"/>
                          </a:rPr>
                          <m:t>𝑒</m:t>
                        </m:r>
                      </m:sub>
                    </m:sSub>
                    <m:r>
                      <a:rPr lang="en-US" b="0" i="1" smtClean="0">
                        <a:latin typeface="Cambria Math"/>
                      </a:rPr>
                      <m:t>)</m:t>
                    </m:r>
                    <m:r>
                      <a:rPr lang="en-US" i="1">
                        <a:latin typeface="Cambria Math"/>
                        <a:ea typeface="Cambria Math"/>
                      </a:rPr>
                      <m:t>∙</m:t>
                    </m:r>
                    <m:sSub>
                      <m:sSubPr>
                        <m:ctrlPr>
                          <a:rPr lang="en-US" i="1">
                            <a:latin typeface="Cambria Math"/>
                          </a:rPr>
                        </m:ctrlPr>
                      </m:sSubPr>
                      <m:e>
                        <m:r>
                          <a:rPr lang="en-US" i="1">
                            <a:latin typeface="Cambria Math"/>
                          </a:rPr>
                          <m:t>𝑓</m:t>
                        </m:r>
                      </m:e>
                      <m:sub>
                        <m:r>
                          <a:rPr lang="en-US" i="1">
                            <a:latin typeface="Cambria Math"/>
                          </a:rPr>
                          <m:t>𝐿</m:t>
                        </m:r>
                      </m:sub>
                    </m:sSub>
                    <m:r>
                      <a:rPr lang="en-US" b="0" i="1" smtClean="0">
                        <a:latin typeface="Cambria Math"/>
                      </a:rPr>
                      <m:t>(</m:t>
                    </m:r>
                    <m:sSub>
                      <m:sSubPr>
                        <m:ctrlPr>
                          <a:rPr lang="en-US" i="1">
                            <a:latin typeface="Cambria Math"/>
                          </a:rPr>
                        </m:ctrlPr>
                      </m:sSubPr>
                      <m:e>
                        <m:r>
                          <a:rPr lang="en-US" b="1" i="1">
                            <a:latin typeface="Cambria Math"/>
                          </a:rPr>
                          <m:t>𝒙</m:t>
                        </m:r>
                      </m:e>
                      <m:sub>
                        <m:r>
                          <a:rPr lang="en-US" b="0" i="1" smtClean="0">
                            <a:latin typeface="Cambria Math"/>
                          </a:rPr>
                          <m:t>𝑒</m:t>
                        </m:r>
                      </m:sub>
                    </m:sSub>
                  </m:oMath>
                </a14:m>
                <a:r>
                  <a:rPr lang="en-US" smtClean="0"/>
                  <a:t>)</a:t>
                </a:r>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6260996" y="3684086"/>
                <a:ext cx="3185167" cy="369332"/>
              </a:xfrm>
              <a:prstGeom prst="rect">
                <a:avLst/>
              </a:prstGeom>
              <a:blipFill rotWithShape="1">
                <a:blip r:embed="rId9"/>
                <a:stretch>
                  <a:fillRect t="-8197" r="-76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6530585" y="4147118"/>
                <a:ext cx="1809213" cy="6134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m:t>
                      </m:r>
                      <m:f>
                        <m:fPr>
                          <m:ctrlPr>
                            <a:rPr lang="en-US" b="0" i="1" smtClean="0">
                              <a:latin typeface="Cambria Math"/>
                            </a:rPr>
                          </m:ctrlPr>
                        </m:fPr>
                        <m:num>
                          <m:sSub>
                            <m:sSubPr>
                              <m:ctrlPr>
                                <a:rPr lang="en-US" i="1" smtClean="0">
                                  <a:solidFill>
                                    <a:srgbClr val="7030A0"/>
                                  </a:solidFill>
                                  <a:latin typeface="Cambria Math"/>
                                </a:rPr>
                              </m:ctrlPr>
                            </m:sSubPr>
                            <m:e>
                              <m:r>
                                <a:rPr lang="en-US" i="1">
                                  <a:solidFill>
                                    <a:srgbClr val="7030A0"/>
                                  </a:solidFill>
                                  <a:latin typeface="Cambria Math"/>
                                  <a:ea typeface="Cambria Math"/>
                                </a:rPr>
                                <m:t>𝛼</m:t>
                              </m:r>
                            </m:e>
                            <m:sub>
                              <m:r>
                                <a:rPr lang="en-US" i="1">
                                  <a:solidFill>
                                    <a:srgbClr val="7030A0"/>
                                  </a:solidFill>
                                  <a:latin typeface="Cambria Math"/>
                                </a:rPr>
                                <m:t>𝑖</m:t>
                              </m:r>
                            </m:sub>
                          </m:sSub>
                        </m:num>
                        <m:den>
                          <m:sSub>
                            <m:sSubPr>
                              <m:ctrlPr>
                                <a:rPr lang="en-US" i="1" smtClean="0">
                                  <a:solidFill>
                                    <a:schemeClr val="accent2"/>
                                  </a:solidFill>
                                  <a:latin typeface="Cambria Math"/>
                                </a:rPr>
                              </m:ctrlPr>
                            </m:sSubPr>
                            <m:e>
                              <m:r>
                                <a:rPr lang="en-US" i="1">
                                  <a:solidFill>
                                    <a:schemeClr val="accent2"/>
                                  </a:solidFill>
                                  <a:latin typeface="Cambria Math"/>
                                  <a:ea typeface="Cambria Math"/>
                                </a:rPr>
                                <m:t>𝛼</m:t>
                              </m:r>
                            </m:e>
                            <m:sub>
                              <m:r>
                                <a:rPr lang="en-US" b="0" i="1" smtClean="0">
                                  <a:solidFill>
                                    <a:schemeClr val="accent2"/>
                                  </a:solidFill>
                                  <a:latin typeface="Cambria Math"/>
                                  <a:ea typeface="Cambria Math"/>
                                </a:rPr>
                                <m:t>𝑡</m:t>
                              </m:r>
                            </m:sub>
                          </m:sSub>
                        </m:den>
                      </m:f>
                      <m:r>
                        <a:rPr lang="en-US" b="0" i="1" smtClean="0">
                          <a:latin typeface="Cambria Math"/>
                          <a:ea typeface="Cambria Math"/>
                        </a:rPr>
                        <m:t>∙</m:t>
                      </m:r>
                      <m:r>
                        <a:rPr lang="en-US" b="0" i="1" smtClean="0">
                          <a:latin typeface="Cambria Math"/>
                        </a:rPr>
                        <m:t>𝑆</m:t>
                      </m:r>
                      <m:r>
                        <a:rPr lang="en-US" b="0" i="1" smtClean="0">
                          <a:latin typeface="Cambria Math"/>
                        </a:rPr>
                        <m:t>(</m:t>
                      </m:r>
                      <m:sSub>
                        <m:sSubPr>
                          <m:ctrlPr>
                            <a:rPr lang="en-US" i="1" smtClean="0">
                              <a:solidFill>
                                <a:schemeClr val="accent2"/>
                              </a:solidFill>
                              <a:latin typeface="Cambria Math"/>
                            </a:rPr>
                          </m:ctrlPr>
                        </m:sSubPr>
                        <m:e>
                          <m:r>
                            <a:rPr lang="en-US" i="1">
                              <a:solidFill>
                                <a:schemeClr val="accent2"/>
                              </a:solidFill>
                              <a:latin typeface="Cambria Math"/>
                              <a:ea typeface="Cambria Math"/>
                            </a:rPr>
                            <m:t>𝛼</m:t>
                          </m:r>
                        </m:e>
                        <m:sub>
                          <m:r>
                            <a:rPr lang="en-US" b="0" i="1" smtClean="0">
                              <a:solidFill>
                                <a:schemeClr val="accent2"/>
                              </a:solidFill>
                              <a:latin typeface="Cambria Math"/>
                              <a:ea typeface="Cambria Math"/>
                            </a:rPr>
                            <m:t>𝑡</m:t>
                          </m:r>
                        </m:sub>
                      </m:sSub>
                      <m:r>
                        <a:rPr lang="en-US" b="0" i="1" smtClean="0">
                          <a:latin typeface="Cambria Math"/>
                        </a:rPr>
                        <m:t>)</m:t>
                      </m:r>
                      <m:r>
                        <a:rPr lang="en-US" b="0" i="1" smtClean="0">
                          <a:latin typeface="Cambria Math"/>
                          <a:ea typeface="Cambria Math"/>
                        </a:rPr>
                        <m:t>∙</m:t>
                      </m:r>
                      <m:f>
                        <m:fPr>
                          <m:ctrlPr>
                            <a:rPr lang="en-US" b="0" i="1" smtClean="0">
                              <a:latin typeface="Cambria Math"/>
                              <a:ea typeface="Cambria Math"/>
                            </a:rPr>
                          </m:ctrlPr>
                        </m:fPr>
                        <m:num>
                          <m:sSub>
                            <m:sSubPr>
                              <m:ctrlPr>
                                <a:rPr lang="en-US" i="1" smtClean="0">
                                  <a:solidFill>
                                    <a:srgbClr val="7030A0"/>
                                  </a:solidFill>
                                  <a:latin typeface="Cambria Math"/>
                                </a:rPr>
                              </m:ctrlPr>
                            </m:sSubPr>
                            <m:e>
                              <m:r>
                                <a:rPr lang="en-US" i="1">
                                  <a:solidFill>
                                    <a:srgbClr val="7030A0"/>
                                  </a:solidFill>
                                  <a:latin typeface="Cambria Math"/>
                                  <a:ea typeface="Cambria Math"/>
                                </a:rPr>
                                <m:t>𝛼</m:t>
                              </m:r>
                            </m:e>
                            <m:sub>
                              <m:r>
                                <a:rPr lang="en-US" b="0" i="1" smtClean="0">
                                  <a:solidFill>
                                    <a:srgbClr val="7030A0"/>
                                  </a:solidFill>
                                  <a:latin typeface="Cambria Math"/>
                                  <a:ea typeface="Cambria Math"/>
                                </a:rPr>
                                <m:t>𝑒</m:t>
                              </m:r>
                            </m:sub>
                          </m:sSub>
                        </m:num>
                        <m:den>
                          <m:sSub>
                            <m:sSubPr>
                              <m:ctrlPr>
                                <a:rPr lang="en-US" i="1" smtClean="0">
                                  <a:solidFill>
                                    <a:schemeClr val="accent2"/>
                                  </a:solidFill>
                                  <a:latin typeface="Cambria Math"/>
                                </a:rPr>
                              </m:ctrlPr>
                            </m:sSubPr>
                            <m:e>
                              <m:r>
                                <a:rPr lang="en-US" i="1">
                                  <a:solidFill>
                                    <a:schemeClr val="accent2"/>
                                  </a:solidFill>
                                  <a:latin typeface="Cambria Math"/>
                                  <a:ea typeface="Cambria Math"/>
                                </a:rPr>
                                <m:t>𝛼</m:t>
                              </m:r>
                            </m:e>
                            <m:sub>
                              <m:r>
                                <a:rPr lang="en-US" b="0" i="1" smtClean="0">
                                  <a:solidFill>
                                    <a:schemeClr val="accent2"/>
                                  </a:solidFill>
                                  <a:latin typeface="Cambria Math"/>
                                </a:rPr>
                                <m:t>𝑡</m:t>
                              </m:r>
                            </m:sub>
                          </m:sSub>
                        </m:den>
                      </m:f>
                    </m:oMath>
                  </m:oMathPara>
                </a14:m>
                <a:endParaRPr lang="en-US" dirty="0"/>
              </a:p>
            </p:txBody>
          </p:sp>
        </mc:Choice>
        <mc:Fallback xmlns="">
          <p:sp>
            <p:nvSpPr>
              <p:cNvPr id="129" name="TextBox 128"/>
              <p:cNvSpPr txBox="1">
                <a:spLocks noRot="1" noChangeAspect="1" noMove="1" noResize="1" noEditPoints="1" noAdjustHandles="1" noChangeArrowheads="1" noChangeShapeType="1" noTextEdit="1"/>
              </p:cNvSpPr>
              <p:nvPr/>
            </p:nvSpPr>
            <p:spPr>
              <a:xfrm>
                <a:off x="6530585" y="4147118"/>
                <a:ext cx="1809213" cy="613438"/>
              </a:xfrm>
              <a:prstGeom prst="rect">
                <a:avLst/>
              </a:prstGeom>
              <a:blipFill rotWithShape="1">
                <a:blip r:embed="rId10"/>
                <a:stretch>
                  <a:fillRect/>
                </a:stretch>
              </a:blipFill>
            </p:spPr>
            <p:txBody>
              <a:bodyPr/>
              <a:lstStyle/>
              <a:p>
                <a:r>
                  <a:rPr lang="en-US">
                    <a:noFill/>
                  </a:rPr>
                  <a:t> </a:t>
                </a:r>
              </a:p>
            </p:txBody>
          </p:sp>
        </mc:Fallback>
      </mc:AlternateContent>
      <p:grpSp>
        <p:nvGrpSpPr>
          <p:cNvPr id="4" name="Group 3"/>
          <p:cNvGrpSpPr/>
          <p:nvPr/>
        </p:nvGrpSpPr>
        <p:grpSpPr>
          <a:xfrm>
            <a:off x="5317665" y="4980580"/>
            <a:ext cx="2944756" cy="1927137"/>
            <a:chOff x="5317665" y="4980580"/>
            <a:chExt cx="2944756" cy="1927137"/>
          </a:xfrm>
        </p:grpSpPr>
        <p:grpSp>
          <p:nvGrpSpPr>
            <p:cNvPr id="13" name="Group 12"/>
            <p:cNvGrpSpPr/>
            <p:nvPr/>
          </p:nvGrpSpPr>
          <p:grpSpPr>
            <a:xfrm>
              <a:off x="5363374" y="4980580"/>
              <a:ext cx="2608253" cy="1460207"/>
              <a:chOff x="5333620" y="5115791"/>
              <a:chExt cx="2608253" cy="1460207"/>
            </a:xfrm>
          </p:grpSpPr>
          <p:sp>
            <p:nvSpPr>
              <p:cNvPr id="117" name="Isosceles Triangle 13"/>
              <p:cNvSpPr/>
              <p:nvPr/>
            </p:nvSpPr>
            <p:spPr>
              <a:xfrm>
                <a:off x="5333620" y="5115791"/>
                <a:ext cx="1532809" cy="461110"/>
              </a:xfrm>
              <a:custGeom>
                <a:avLst/>
                <a:gdLst>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66"/>
                  <a:gd name="connsiteX1" fmla="*/ 1652588 w 3305175"/>
                  <a:gd name="connsiteY1" fmla="*/ 0 h 1955066"/>
                  <a:gd name="connsiteX2" fmla="*/ 3305175 w 3305175"/>
                  <a:gd name="connsiteY2" fmla="*/ 1955010 h 1955066"/>
                  <a:gd name="connsiteX3" fmla="*/ 0 w 3305175"/>
                  <a:gd name="connsiteY3" fmla="*/ 1955010 h 1955066"/>
                </a:gdLst>
                <a:ahLst/>
                <a:cxnLst>
                  <a:cxn ang="0">
                    <a:pos x="connsiteX0" y="connsiteY0"/>
                  </a:cxn>
                  <a:cxn ang="0">
                    <a:pos x="connsiteX1" y="connsiteY1"/>
                  </a:cxn>
                  <a:cxn ang="0">
                    <a:pos x="connsiteX2" y="connsiteY2"/>
                  </a:cxn>
                  <a:cxn ang="0">
                    <a:pos x="connsiteX3" y="connsiteY3"/>
                  </a:cxn>
                </a:cxnLst>
                <a:rect l="l" t="t" r="r" b="b"/>
                <a:pathLst>
                  <a:path w="3305175" h="1955066">
                    <a:moveTo>
                      <a:pt x="0" y="1955010"/>
                    </a:moveTo>
                    <a:cubicBezTo>
                      <a:pt x="1089026" y="1955802"/>
                      <a:pt x="1663700" y="1970883"/>
                      <a:pt x="1652588" y="0"/>
                    </a:cubicBezTo>
                    <a:cubicBezTo>
                      <a:pt x="1665288" y="1966120"/>
                      <a:pt x="2192338" y="1951040"/>
                      <a:pt x="3305175" y="1955010"/>
                    </a:cubicBezTo>
                    <a:lnTo>
                      <a:pt x="0" y="1955010"/>
                    </a:lnTo>
                    <a:close/>
                  </a:path>
                </a:pathLst>
              </a:custGeom>
              <a:solidFill>
                <a:srgbClr val="FFC000">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C000"/>
                  </a:solidFill>
                </a:endParaRPr>
              </a:p>
            </p:txBody>
          </p:sp>
          <p:sp>
            <p:nvSpPr>
              <p:cNvPr id="118" name="Isosceles Triangle 13"/>
              <p:cNvSpPr/>
              <p:nvPr/>
            </p:nvSpPr>
            <p:spPr>
              <a:xfrm>
                <a:off x="7066244" y="5346345"/>
                <a:ext cx="766405" cy="230555"/>
              </a:xfrm>
              <a:custGeom>
                <a:avLst/>
                <a:gdLst>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66"/>
                  <a:gd name="connsiteX1" fmla="*/ 1652588 w 3305175"/>
                  <a:gd name="connsiteY1" fmla="*/ 0 h 1955066"/>
                  <a:gd name="connsiteX2" fmla="*/ 3305175 w 3305175"/>
                  <a:gd name="connsiteY2" fmla="*/ 1955010 h 1955066"/>
                  <a:gd name="connsiteX3" fmla="*/ 0 w 3305175"/>
                  <a:gd name="connsiteY3" fmla="*/ 1955010 h 1955066"/>
                </a:gdLst>
                <a:ahLst/>
                <a:cxnLst>
                  <a:cxn ang="0">
                    <a:pos x="connsiteX0" y="connsiteY0"/>
                  </a:cxn>
                  <a:cxn ang="0">
                    <a:pos x="connsiteX1" y="connsiteY1"/>
                  </a:cxn>
                  <a:cxn ang="0">
                    <a:pos x="connsiteX2" y="connsiteY2"/>
                  </a:cxn>
                  <a:cxn ang="0">
                    <a:pos x="connsiteX3" y="connsiteY3"/>
                  </a:cxn>
                </a:cxnLst>
                <a:rect l="l" t="t" r="r" b="b"/>
                <a:pathLst>
                  <a:path w="3305175" h="1955066">
                    <a:moveTo>
                      <a:pt x="0" y="1955010"/>
                    </a:moveTo>
                    <a:cubicBezTo>
                      <a:pt x="1089026" y="1955802"/>
                      <a:pt x="1663700" y="1970883"/>
                      <a:pt x="1652588" y="0"/>
                    </a:cubicBezTo>
                    <a:cubicBezTo>
                      <a:pt x="1665288" y="1966120"/>
                      <a:pt x="2192338" y="1951040"/>
                      <a:pt x="3305175" y="1955010"/>
                    </a:cubicBezTo>
                    <a:lnTo>
                      <a:pt x="0" y="1955010"/>
                    </a:lnTo>
                    <a:close/>
                  </a:path>
                </a:pathLst>
              </a:custGeom>
              <a:solidFill>
                <a:srgbClr val="FFC000">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C000"/>
                  </a:solidFill>
                </a:endParaRPr>
              </a:p>
            </p:txBody>
          </p:sp>
          <p:grpSp>
            <p:nvGrpSpPr>
              <p:cNvPr id="7" name="Group 6"/>
              <p:cNvGrpSpPr/>
              <p:nvPr/>
            </p:nvGrpSpPr>
            <p:grpSpPr>
              <a:xfrm>
                <a:off x="5578708" y="5127335"/>
                <a:ext cx="2363165" cy="1448663"/>
                <a:chOff x="5648780" y="5005415"/>
                <a:chExt cx="2363165" cy="1448663"/>
              </a:xfrm>
            </p:grpSpPr>
            <p:pic>
              <p:nvPicPr>
                <p:cNvPr id="11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117" r="56670"/>
                <a:stretch/>
              </p:blipFill>
              <p:spPr bwMode="auto">
                <a:xfrm>
                  <a:off x="5648780" y="5463851"/>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5415"/>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6" name="Oval 125"/>
              <p:cNvSpPr/>
              <p:nvPr/>
            </p:nvSpPr>
            <p:spPr>
              <a:xfrm>
                <a:off x="5926506" y="5541394"/>
                <a:ext cx="347036" cy="331376"/>
              </a:xfrm>
              <a:prstGeom prst="ellipse">
                <a:avLst/>
              </a:prstGeom>
              <a:solidFill>
                <a:srgbClr val="7030A0">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7275928" y="5541394"/>
                <a:ext cx="347036" cy="331376"/>
              </a:xfrm>
              <a:prstGeom prst="ellipse">
                <a:avLst/>
              </a:prstGeom>
              <a:solidFill>
                <a:srgbClr val="7030A0">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0" name="TextBox 129"/>
                <p:cNvSpPr txBox="1"/>
                <p:nvPr/>
              </p:nvSpPr>
              <p:spPr>
                <a:xfrm>
                  <a:off x="5745592" y="6261407"/>
                  <a:ext cx="2209323"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𝑆</m:t>
                            </m:r>
                          </m:e>
                          <m:sub>
                            <m:r>
                              <a:rPr lang="en-US" b="0" i="1" smtClean="0">
                                <a:latin typeface="Cambria Math"/>
                              </a:rPr>
                              <m:t>𝑉</m:t>
                            </m:r>
                          </m:sub>
                        </m:sSub>
                        <m:r>
                          <a:rPr lang="en-US" b="0" i="1" smtClean="0">
                            <a:latin typeface="Cambria Math"/>
                          </a:rPr>
                          <m:t>=</m:t>
                        </m:r>
                        <m:rad>
                          <m:radPr>
                            <m:degHide m:val="on"/>
                            <m:ctrlPr>
                              <a:rPr lang="en-US" b="0" i="1" smtClean="0">
                                <a:latin typeface="Cambria Math"/>
                              </a:rPr>
                            </m:ctrlPr>
                          </m:radPr>
                          <m:deg/>
                          <m:e>
                            <m:r>
                              <a:rPr lang="en-US" i="1">
                                <a:latin typeface="Cambria Math"/>
                              </a:rPr>
                              <m:t>𝑆</m:t>
                            </m:r>
                            <m:r>
                              <a:rPr lang="en-US" i="1">
                                <a:latin typeface="Cambria Math"/>
                              </a:rPr>
                              <m:t>(</m:t>
                            </m:r>
                            <m:sSub>
                              <m:sSubPr>
                                <m:ctrlPr>
                                  <a:rPr lang="en-US" i="1">
                                    <a:solidFill>
                                      <a:srgbClr val="7030A0"/>
                                    </a:solidFill>
                                    <a:latin typeface="Cambria Math"/>
                                  </a:rPr>
                                </m:ctrlPr>
                              </m:sSubPr>
                              <m:e>
                                <m:r>
                                  <a:rPr lang="en-US" i="1">
                                    <a:solidFill>
                                      <a:srgbClr val="7030A0"/>
                                    </a:solidFill>
                                    <a:latin typeface="Cambria Math"/>
                                    <a:ea typeface="Cambria Math"/>
                                  </a:rPr>
                                  <m:t>𝛼</m:t>
                                </m:r>
                              </m:e>
                              <m:sub>
                                <m:r>
                                  <a:rPr lang="en-US" i="1">
                                    <a:solidFill>
                                      <a:srgbClr val="7030A0"/>
                                    </a:solidFill>
                                    <a:latin typeface="Cambria Math"/>
                                  </a:rPr>
                                  <m:t>𝑖</m:t>
                                </m:r>
                              </m:sub>
                            </m:sSub>
                            <m:r>
                              <a:rPr lang="en-US" i="1">
                                <a:latin typeface="Cambria Math"/>
                              </a:rPr>
                              <m:t>)</m:t>
                            </m:r>
                            <m:r>
                              <a:rPr lang="en-US" i="1">
                                <a:latin typeface="Cambria Math"/>
                                <a:ea typeface="Cambria Math"/>
                              </a:rPr>
                              <m:t>∙</m:t>
                            </m:r>
                            <m:r>
                              <a:rPr lang="en-US" i="1">
                                <a:latin typeface="Cambria Math"/>
                              </a:rPr>
                              <m:t>𝑆</m:t>
                            </m:r>
                            <m:r>
                              <a:rPr lang="en-US" i="1">
                                <a:latin typeface="Cambria Math"/>
                              </a:rPr>
                              <m:t>(</m:t>
                            </m:r>
                            <m:sSub>
                              <m:sSubPr>
                                <m:ctrlPr>
                                  <a:rPr lang="en-US" i="1">
                                    <a:solidFill>
                                      <a:srgbClr val="7030A0"/>
                                    </a:solidFill>
                                    <a:latin typeface="Cambria Math"/>
                                  </a:rPr>
                                </m:ctrlPr>
                              </m:sSubPr>
                              <m:e>
                                <m:r>
                                  <a:rPr lang="en-US" i="1">
                                    <a:solidFill>
                                      <a:srgbClr val="7030A0"/>
                                    </a:solidFill>
                                    <a:latin typeface="Cambria Math"/>
                                    <a:ea typeface="Cambria Math"/>
                                  </a:rPr>
                                  <m:t>𝛼</m:t>
                                </m:r>
                              </m:e>
                              <m:sub>
                                <m:r>
                                  <a:rPr lang="en-US" i="1">
                                    <a:solidFill>
                                      <a:srgbClr val="7030A0"/>
                                    </a:solidFill>
                                    <a:latin typeface="Cambria Math"/>
                                    <a:ea typeface="Cambria Math"/>
                                  </a:rPr>
                                  <m:t>𝑒</m:t>
                                </m:r>
                              </m:sub>
                            </m:sSub>
                            <m:r>
                              <a:rPr lang="en-US" i="1">
                                <a:latin typeface="Cambria Math"/>
                              </a:rPr>
                              <m:t>)</m:t>
                            </m:r>
                          </m:e>
                        </m:rad>
                      </m:oMath>
                    </m:oMathPara>
                  </a14:m>
                  <a:endParaRPr lang="en-US" dirty="0"/>
                </a:p>
              </p:txBody>
            </p:sp>
          </mc:Choice>
          <mc:Fallback xmlns="">
            <p:sp>
              <p:nvSpPr>
                <p:cNvPr id="130" name="TextBox 129"/>
                <p:cNvSpPr txBox="1">
                  <a:spLocks noRot="1" noChangeAspect="1" noMove="1" noResize="1" noEditPoints="1" noAdjustHandles="1" noChangeArrowheads="1" noChangeShapeType="1" noTextEdit="1"/>
                </p:cNvSpPr>
                <p:nvPr/>
              </p:nvSpPr>
              <p:spPr>
                <a:xfrm>
                  <a:off x="5745592" y="6261407"/>
                  <a:ext cx="2209323" cy="427746"/>
                </a:xfrm>
                <a:prstGeom prst="rect">
                  <a:avLst/>
                </a:prstGeom>
                <a:blipFill>
                  <a:blip r:embed="rId12"/>
                  <a:stretch>
                    <a:fillRect b="-10000"/>
                  </a:stretch>
                </a:blipFill>
              </p:spPr>
              <p:txBody>
                <a:bodyPr/>
                <a:lstStyle/>
                <a:p>
                  <a:r>
                    <a:rPr lang="en-US">
                      <a:noFill/>
                    </a:rPr>
                    <a:t> </a:t>
                  </a:r>
                </a:p>
              </p:txBody>
            </p:sp>
          </mc:Fallback>
        </mc:AlternateContent>
        <p:sp>
          <p:nvSpPr>
            <p:cNvPr id="132" name="TextBox 131"/>
            <p:cNvSpPr txBox="1"/>
            <p:nvPr/>
          </p:nvSpPr>
          <p:spPr>
            <a:xfrm>
              <a:off x="6110040" y="5998042"/>
              <a:ext cx="1360006" cy="307756"/>
            </a:xfrm>
            <a:prstGeom prst="rect">
              <a:avLst/>
            </a:prstGeom>
            <a:noFill/>
          </p:spPr>
          <p:txBody>
            <a:bodyPr wrap="square" lIns="91420" tIns="45710" rIns="91420" bIns="45710" rtlCol="0">
              <a:spAutoFit/>
            </a:bodyPr>
            <a:lstStyle/>
            <a:p>
              <a:pPr algn="ctr"/>
              <a:r>
                <a:rPr lang="en-US" sz="1400" b="1" smtClean="0"/>
                <a:t>Factorization:</a:t>
              </a:r>
              <a:endParaRPr lang="en-US" sz="1400" b="1">
                <a:solidFill>
                  <a:schemeClr val="accent5">
                    <a:lumMod val="50000"/>
                  </a:schemeClr>
                </a:solidFill>
              </a:endParaRPr>
            </a:p>
          </p:txBody>
        </p:sp>
        <p:sp>
          <p:nvSpPr>
            <p:cNvPr id="133" name="TextBox 132"/>
            <p:cNvSpPr txBox="1"/>
            <p:nvPr/>
          </p:nvSpPr>
          <p:spPr>
            <a:xfrm>
              <a:off x="5317665" y="6630738"/>
              <a:ext cx="2944756" cy="276979"/>
            </a:xfrm>
            <a:prstGeom prst="rect">
              <a:avLst/>
            </a:prstGeom>
            <a:noFill/>
          </p:spPr>
          <p:txBody>
            <a:bodyPr wrap="square" lIns="91420" tIns="45710" rIns="91420" bIns="45710" rtlCol="0">
              <a:spAutoFit/>
            </a:bodyPr>
            <a:lstStyle/>
            <a:p>
              <a:pPr algn="ctr"/>
              <a:r>
                <a:rPr lang="en-US" sz="1200" dirty="0" smtClean="0">
                  <a:solidFill>
                    <a:schemeClr val="accent5">
                      <a:lumMod val="50000"/>
                    </a:schemeClr>
                  </a:solidFill>
                </a:rPr>
                <a:t>[Song et al. @ SIGGRAPH 2009]</a:t>
              </a:r>
              <a:endParaRPr lang="en-US" sz="1200" dirty="0">
                <a:solidFill>
                  <a:schemeClr val="accent5">
                    <a:lumMod val="50000"/>
                  </a:schemeClr>
                </a:solidFill>
              </a:endParaRPr>
            </a:p>
          </p:txBody>
        </p:sp>
      </p:grpSp>
      <p:grpSp>
        <p:nvGrpSpPr>
          <p:cNvPr id="5" name="Group 4"/>
          <p:cNvGrpSpPr/>
          <p:nvPr/>
        </p:nvGrpSpPr>
        <p:grpSpPr>
          <a:xfrm>
            <a:off x="8019718" y="4987282"/>
            <a:ext cx="2408673" cy="1920432"/>
            <a:chOff x="8019718" y="4987282"/>
            <a:chExt cx="2408673" cy="1920432"/>
          </a:xfrm>
        </p:grpSpPr>
        <p:grpSp>
          <p:nvGrpSpPr>
            <p:cNvPr id="12" name="Group 11"/>
            <p:cNvGrpSpPr/>
            <p:nvPr/>
          </p:nvGrpSpPr>
          <p:grpSpPr>
            <a:xfrm>
              <a:off x="8019718" y="4987282"/>
              <a:ext cx="2363165" cy="1448663"/>
              <a:chOff x="7913208" y="5127335"/>
              <a:chExt cx="2363165" cy="1448663"/>
            </a:xfrm>
          </p:grpSpPr>
          <p:grpSp>
            <p:nvGrpSpPr>
              <p:cNvPr id="120" name="Group 119"/>
              <p:cNvGrpSpPr/>
              <p:nvPr/>
            </p:nvGrpSpPr>
            <p:grpSpPr>
              <a:xfrm>
                <a:off x="7913208" y="5127335"/>
                <a:ext cx="2363165" cy="1448663"/>
                <a:chOff x="5648780" y="5005415"/>
                <a:chExt cx="2363165" cy="1448663"/>
              </a:xfrm>
            </p:grpSpPr>
            <p:pic>
              <p:nvPicPr>
                <p:cNvPr id="12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117" r="56670"/>
                <a:stretch/>
              </p:blipFill>
              <p:spPr bwMode="auto">
                <a:xfrm>
                  <a:off x="5648780" y="5463851"/>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5415"/>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Freeform 8"/>
              <p:cNvSpPr/>
              <p:nvPr/>
            </p:nvSpPr>
            <p:spPr>
              <a:xfrm>
                <a:off x="8441703" y="5623087"/>
                <a:ext cx="1333892" cy="197963"/>
              </a:xfrm>
              <a:custGeom>
                <a:avLst/>
                <a:gdLst>
                  <a:gd name="connsiteX0" fmla="*/ 0 w 1333892"/>
                  <a:gd name="connsiteY0" fmla="*/ 0 h 197963"/>
                  <a:gd name="connsiteX1" fmla="*/ 395925 w 1333892"/>
                  <a:gd name="connsiteY1" fmla="*/ 183823 h 197963"/>
                  <a:gd name="connsiteX2" fmla="*/ 848412 w 1333892"/>
                  <a:gd name="connsiteY2" fmla="*/ 98982 h 197963"/>
                  <a:gd name="connsiteX3" fmla="*/ 1074655 w 1333892"/>
                  <a:gd name="connsiteY3" fmla="*/ 197963 h 197963"/>
                  <a:gd name="connsiteX4" fmla="*/ 1333892 w 1333892"/>
                  <a:gd name="connsiteY4" fmla="*/ 0 h 19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92" h="197963">
                    <a:moveTo>
                      <a:pt x="0" y="0"/>
                    </a:moveTo>
                    <a:lnTo>
                      <a:pt x="395925" y="183823"/>
                    </a:lnTo>
                    <a:lnTo>
                      <a:pt x="848412" y="98982"/>
                    </a:lnTo>
                    <a:lnTo>
                      <a:pt x="1074655" y="197963"/>
                    </a:lnTo>
                    <a:lnTo>
                      <a:pt x="1333892" y="0"/>
                    </a:lnTo>
                  </a:path>
                </a:pathLst>
              </a:custGeom>
              <a:ln>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Freeform 9"/>
              <p:cNvSpPr/>
              <p:nvPr/>
            </p:nvSpPr>
            <p:spPr>
              <a:xfrm>
                <a:off x="8455843" y="5613661"/>
                <a:ext cx="1357460" cy="212103"/>
              </a:xfrm>
              <a:custGeom>
                <a:avLst/>
                <a:gdLst>
                  <a:gd name="connsiteX0" fmla="*/ 0 w 1357460"/>
                  <a:gd name="connsiteY0" fmla="*/ 0 h 212103"/>
                  <a:gd name="connsiteX1" fmla="*/ 169682 w 1357460"/>
                  <a:gd name="connsiteY1" fmla="*/ 179109 h 212103"/>
                  <a:gd name="connsiteX2" fmla="*/ 348792 w 1357460"/>
                  <a:gd name="connsiteY2" fmla="*/ 84841 h 212103"/>
                  <a:gd name="connsiteX3" fmla="*/ 801278 w 1357460"/>
                  <a:gd name="connsiteY3" fmla="*/ 212103 h 212103"/>
                  <a:gd name="connsiteX4" fmla="*/ 1069942 w 1357460"/>
                  <a:gd name="connsiteY4" fmla="*/ 84841 h 212103"/>
                  <a:gd name="connsiteX5" fmla="*/ 1357460 w 1357460"/>
                  <a:gd name="connsiteY5" fmla="*/ 80127 h 212103"/>
                  <a:gd name="connsiteX6" fmla="*/ 1333893 w 1357460"/>
                  <a:gd name="connsiteY6" fmla="*/ 4713 h 21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7460" h="212103">
                    <a:moveTo>
                      <a:pt x="0" y="0"/>
                    </a:moveTo>
                    <a:lnTo>
                      <a:pt x="169682" y="179109"/>
                    </a:lnTo>
                    <a:lnTo>
                      <a:pt x="348792" y="84841"/>
                    </a:lnTo>
                    <a:lnTo>
                      <a:pt x="801278" y="212103"/>
                    </a:lnTo>
                    <a:lnTo>
                      <a:pt x="1069942" y="84841"/>
                    </a:lnTo>
                    <a:lnTo>
                      <a:pt x="1357460" y="80127"/>
                    </a:lnTo>
                    <a:lnTo>
                      <a:pt x="1333893" y="4713"/>
                    </a:lnTo>
                  </a:path>
                </a:pathLst>
              </a:custGeom>
              <a:ln>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Freeform 10"/>
              <p:cNvSpPr/>
              <p:nvPr/>
            </p:nvSpPr>
            <p:spPr>
              <a:xfrm>
                <a:off x="8418136" y="5618374"/>
                <a:ext cx="1371600" cy="296944"/>
              </a:xfrm>
              <a:custGeom>
                <a:avLst/>
                <a:gdLst>
                  <a:gd name="connsiteX0" fmla="*/ 0 w 1371600"/>
                  <a:gd name="connsiteY0" fmla="*/ 0 h 296944"/>
                  <a:gd name="connsiteX1" fmla="*/ 84841 w 1371600"/>
                  <a:gd name="connsiteY1" fmla="*/ 169683 h 296944"/>
                  <a:gd name="connsiteX2" fmla="*/ 320511 w 1371600"/>
                  <a:gd name="connsiteY2" fmla="*/ 226243 h 296944"/>
                  <a:gd name="connsiteX3" fmla="*/ 560895 w 1371600"/>
                  <a:gd name="connsiteY3" fmla="*/ 61274 h 296944"/>
                  <a:gd name="connsiteX4" fmla="*/ 1098222 w 1371600"/>
                  <a:gd name="connsiteY4" fmla="*/ 296944 h 296944"/>
                  <a:gd name="connsiteX5" fmla="*/ 1352746 w 1371600"/>
                  <a:gd name="connsiteY5" fmla="*/ 202676 h 296944"/>
                  <a:gd name="connsiteX6" fmla="*/ 1371600 w 1371600"/>
                  <a:gd name="connsiteY6" fmla="*/ 9427 h 2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96944">
                    <a:moveTo>
                      <a:pt x="0" y="0"/>
                    </a:moveTo>
                    <a:lnTo>
                      <a:pt x="84841" y="169683"/>
                    </a:lnTo>
                    <a:lnTo>
                      <a:pt x="320511" y="226243"/>
                    </a:lnTo>
                    <a:lnTo>
                      <a:pt x="560895" y="61274"/>
                    </a:lnTo>
                    <a:lnTo>
                      <a:pt x="1098222" y="296944"/>
                    </a:lnTo>
                    <a:lnTo>
                      <a:pt x="1352746" y="202676"/>
                    </a:lnTo>
                    <a:lnTo>
                      <a:pt x="1371600" y="9427"/>
                    </a:lnTo>
                  </a:path>
                </a:pathLst>
              </a:custGeom>
              <a:ln>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8" name="Oval 127"/>
              <p:cNvSpPr/>
              <p:nvPr/>
            </p:nvSpPr>
            <p:spPr>
              <a:xfrm>
                <a:off x="8391200" y="5494388"/>
                <a:ext cx="1424831" cy="331376"/>
              </a:xfrm>
              <a:prstGeom prst="ellipse">
                <a:avLst/>
              </a:prstGeom>
              <a:solidFill>
                <a:srgbClr val="EB6B18">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1" name="TextBox 130"/>
                <p:cNvSpPr txBox="1"/>
                <p:nvPr/>
              </p:nvSpPr>
              <p:spPr>
                <a:xfrm>
                  <a:off x="8580998" y="6275791"/>
                  <a:ext cx="13201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𝑆</m:t>
                            </m:r>
                          </m:e>
                          <m:sub>
                            <m:r>
                              <a:rPr lang="en-US" b="0" i="1" smtClean="0">
                                <a:latin typeface="Cambria Math"/>
                              </a:rPr>
                              <m:t>𝑉</m:t>
                            </m:r>
                          </m:sub>
                        </m:sSub>
                        <m:r>
                          <a:rPr lang="en-US" b="0" i="1" smtClean="0">
                            <a:latin typeface="Cambria Math"/>
                          </a:rPr>
                          <m:t>=</m:t>
                        </m:r>
                        <m:r>
                          <a:rPr lang="en-US" b="0" i="1" smtClean="0">
                            <a:latin typeface="Cambria Math"/>
                          </a:rPr>
                          <m:t>𝑆</m:t>
                        </m:r>
                        <m:r>
                          <a:rPr lang="en-US" b="0" i="1" smtClean="0">
                            <a:latin typeface="Cambria Math"/>
                          </a:rPr>
                          <m:t>(</m:t>
                        </m:r>
                        <m:sSub>
                          <m:sSubPr>
                            <m:ctrlPr>
                              <a:rPr lang="en-US" i="1" smtClean="0">
                                <a:solidFill>
                                  <a:schemeClr val="accent2"/>
                                </a:solidFill>
                                <a:latin typeface="Cambria Math"/>
                              </a:rPr>
                            </m:ctrlPr>
                          </m:sSubPr>
                          <m:e>
                            <m:r>
                              <a:rPr lang="en-US" i="1">
                                <a:solidFill>
                                  <a:schemeClr val="accent2"/>
                                </a:solidFill>
                                <a:latin typeface="Cambria Math"/>
                                <a:ea typeface="Cambria Math"/>
                              </a:rPr>
                              <m:t>𝛼</m:t>
                            </m:r>
                          </m:e>
                          <m:sub>
                            <m:r>
                              <a:rPr lang="en-US" b="0" i="1" smtClean="0">
                                <a:solidFill>
                                  <a:schemeClr val="accent2"/>
                                </a:solidFill>
                                <a:latin typeface="Cambria Math"/>
                                <a:ea typeface="Cambria Math"/>
                              </a:rPr>
                              <m:t>𝑡</m:t>
                            </m:r>
                          </m:sub>
                        </m:sSub>
                        <m:r>
                          <a:rPr lang="en-US" b="0" i="1" smtClean="0">
                            <a:latin typeface="Cambria Math"/>
                          </a:rPr>
                          <m:t>)</m:t>
                        </m:r>
                      </m:oMath>
                    </m:oMathPara>
                  </a14:m>
                  <a:endParaRPr lang="en-US"/>
                </a:p>
              </p:txBody>
            </p:sp>
          </mc:Choice>
          <mc:Fallback xmlns="">
            <p:sp>
              <p:nvSpPr>
                <p:cNvPr id="131" name="TextBox 130"/>
                <p:cNvSpPr txBox="1">
                  <a:spLocks noRot="1" noChangeAspect="1" noMove="1" noResize="1" noEditPoints="1" noAdjustHandles="1" noChangeArrowheads="1" noChangeShapeType="1" noTextEdit="1"/>
                </p:cNvSpPr>
                <p:nvPr/>
              </p:nvSpPr>
              <p:spPr>
                <a:xfrm>
                  <a:off x="8580998" y="6275791"/>
                  <a:ext cx="1320170" cy="369332"/>
                </a:xfrm>
                <a:prstGeom prst="rect">
                  <a:avLst/>
                </a:prstGeom>
                <a:blipFill>
                  <a:blip r:embed="rId13"/>
                  <a:stretch>
                    <a:fillRect b="-13115"/>
                  </a:stretch>
                </a:blipFill>
              </p:spPr>
              <p:txBody>
                <a:bodyPr/>
                <a:lstStyle/>
                <a:p>
                  <a:r>
                    <a:rPr lang="en-US">
                      <a:noFill/>
                    </a:rPr>
                    <a:t> </a:t>
                  </a:r>
                </a:p>
              </p:txBody>
            </p:sp>
          </mc:Fallback>
        </mc:AlternateContent>
        <p:sp>
          <p:nvSpPr>
            <p:cNvPr id="134" name="TextBox 133"/>
            <p:cNvSpPr txBox="1"/>
            <p:nvPr/>
          </p:nvSpPr>
          <p:spPr>
            <a:xfrm>
              <a:off x="8040613" y="6630735"/>
              <a:ext cx="2387778" cy="276979"/>
            </a:xfrm>
            <a:prstGeom prst="rect">
              <a:avLst/>
            </a:prstGeom>
            <a:noFill/>
          </p:spPr>
          <p:txBody>
            <a:bodyPr wrap="square" lIns="91420" tIns="45710" rIns="91420" bIns="45710" rtlCol="0">
              <a:spAutoFit/>
            </a:bodyPr>
            <a:lstStyle/>
            <a:p>
              <a:pPr algn="ctr"/>
              <a:r>
                <a:rPr lang="en-US" sz="1200" dirty="0" smtClean="0">
                  <a:solidFill>
                    <a:schemeClr val="accent5">
                      <a:lumMod val="50000"/>
                    </a:schemeClr>
                  </a:solidFill>
                </a:rPr>
                <a:t>[Sone et al. @ EG Shorts 2017]</a:t>
              </a:r>
              <a:endParaRPr lang="en-US" sz="1200" dirty="0">
                <a:solidFill>
                  <a:schemeClr val="accent5">
                    <a:lumMod val="50000"/>
                  </a:schemeClr>
                </a:solidFill>
              </a:endParaRPr>
            </a:p>
          </p:txBody>
        </p:sp>
        <p:sp>
          <p:nvSpPr>
            <p:cNvPr id="135" name="TextBox 134"/>
            <p:cNvSpPr txBox="1"/>
            <p:nvPr/>
          </p:nvSpPr>
          <p:spPr>
            <a:xfrm>
              <a:off x="8548213" y="5998042"/>
              <a:ext cx="1360006" cy="307756"/>
            </a:xfrm>
            <a:prstGeom prst="rect">
              <a:avLst/>
            </a:prstGeom>
            <a:noFill/>
          </p:spPr>
          <p:txBody>
            <a:bodyPr wrap="square" lIns="91420" tIns="45710" rIns="91420" bIns="45710" rtlCol="0">
              <a:spAutoFit/>
            </a:bodyPr>
            <a:lstStyle/>
            <a:p>
              <a:pPr algn="ctr"/>
              <a:r>
                <a:rPr lang="en-US" sz="1400" b="1" smtClean="0"/>
                <a:t>Aggregation:</a:t>
              </a:r>
              <a:endParaRPr lang="en-US" sz="1400" b="1">
                <a:solidFill>
                  <a:schemeClr val="accent5">
                    <a:lumMod val="50000"/>
                  </a:schemeClr>
                </a:solidFill>
              </a:endParaRPr>
            </a:p>
          </p:txBody>
        </p:sp>
      </p:grpSp>
      <mc:AlternateContent xmlns:mc="http://schemas.openxmlformats.org/markup-compatibility/2006" xmlns:a14="http://schemas.microsoft.com/office/drawing/2010/main">
        <mc:Choice Requires="a14">
          <p:sp>
            <p:nvSpPr>
              <p:cNvPr id="136" name="Content Placeholder 3"/>
              <p:cNvSpPr>
                <a:spLocks noGrp="1"/>
              </p:cNvSpPr>
              <p:nvPr>
                <p:ph idx="1"/>
              </p:nvPr>
            </p:nvSpPr>
            <p:spPr>
              <a:xfrm>
                <a:off x="269558" y="1205107"/>
                <a:ext cx="4867993" cy="5798246"/>
              </a:xfrm>
            </p:spPr>
            <p:txBody>
              <a:bodyPr>
                <a:normAutofit/>
              </a:bodyPr>
              <a:lstStyle/>
              <a:p>
                <a:pPr marL="0" indent="0">
                  <a:buNone/>
                </a:pPr>
                <a:r>
                  <a:rPr lang="en-US" sz="2000" b="1" u="sng" dirty="0" smtClean="0">
                    <a:solidFill>
                      <a:schemeClr val="bg2"/>
                    </a:solidFill>
                  </a:rPr>
                  <a:t>Preprocessing:</a:t>
                </a:r>
              </a:p>
              <a:p>
                <a:pPr marL="514350" indent="-514350">
                  <a:buSzPct val="125000"/>
                  <a:buFont typeface="+mj-lt"/>
                  <a:buAutoNum type="romanLcPeriod"/>
                </a:pPr>
                <a:r>
                  <a:rPr lang="en-US" sz="2000" dirty="0" smtClean="0">
                    <a:solidFill>
                      <a:schemeClr val="bg2"/>
                    </a:solidFill>
                  </a:rPr>
                  <a:t>Derive a basis (homogeneous) BSSRDF</a:t>
                </a:r>
              </a:p>
              <a:p>
                <a:pPr marL="514350" indent="-514350">
                  <a:buSzPct val="125000"/>
                  <a:buFont typeface="+mj-lt"/>
                  <a:buAutoNum type="romanLcPeriod"/>
                </a:pPr>
                <a:r>
                  <a:rPr lang="en-US" sz="2000" dirty="0" smtClean="0">
                    <a:solidFill>
                      <a:schemeClr val="bg2"/>
                    </a:solidFill>
                  </a:rPr>
                  <a:t>For each </a:t>
                </a:r>
                <a14:m>
                  <m:oMath xmlns:m="http://schemas.openxmlformats.org/officeDocument/2006/math">
                    <m:r>
                      <a:rPr lang="en-US" sz="2000" b="0" i="0" smtClean="0">
                        <a:solidFill>
                          <a:schemeClr val="bg2"/>
                        </a:solidFill>
                        <a:latin typeface="Cambria Math"/>
                      </a:rPr>
                      <m:t>(</m:t>
                    </m:r>
                    <m:sSub>
                      <m:sSubPr>
                        <m:ctrlPr>
                          <a:rPr lang="en-US" sz="2000" b="0" i="1" smtClean="0">
                            <a:solidFill>
                              <a:schemeClr val="bg2"/>
                            </a:solidFill>
                            <a:latin typeface="Cambria Math"/>
                          </a:rPr>
                        </m:ctrlPr>
                      </m:sSubPr>
                      <m:e>
                        <m:r>
                          <a:rPr lang="en-US" sz="2000" b="1" i="1" smtClean="0">
                            <a:solidFill>
                              <a:schemeClr val="bg2"/>
                            </a:solidFill>
                            <a:latin typeface="Cambria Math"/>
                          </a:rPr>
                          <m:t>𝒙</m:t>
                        </m:r>
                      </m:e>
                      <m:sub>
                        <m:r>
                          <a:rPr lang="en-US" sz="2000" b="0" i="1" smtClean="0">
                            <a:solidFill>
                              <a:schemeClr val="bg2"/>
                            </a:solidFill>
                            <a:latin typeface="Cambria Math"/>
                          </a:rPr>
                          <m:t>𝑖</m:t>
                        </m:r>
                      </m:sub>
                    </m:sSub>
                    <m:r>
                      <a:rPr lang="en-US" sz="2000" b="0" i="1" smtClean="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b="0" i="1" smtClean="0">
                        <a:solidFill>
                          <a:schemeClr val="bg2"/>
                        </a:solidFill>
                        <a:latin typeface="Cambria Math"/>
                      </a:rPr>
                      <m:t>)</m:t>
                    </m:r>
                  </m:oMath>
                </a14:m>
                <a:r>
                  <a:rPr lang="en-US" sz="2000" dirty="0" smtClean="0">
                    <a:solidFill>
                      <a:schemeClr val="bg2"/>
                    </a:solidFill>
                  </a:rPr>
                  <a:t> estimate the transport path distribution connecting them</a:t>
                </a:r>
              </a:p>
              <a:p>
                <a:pPr marL="514350" indent="-514350">
                  <a:buSzPct val="125000"/>
                  <a:buFont typeface="+mj-lt"/>
                  <a:buAutoNum type="romanLcPeriod"/>
                </a:pPr>
                <a:r>
                  <a:rPr lang="en-US" sz="2000" dirty="0" smtClean="0">
                    <a:solidFill>
                      <a:schemeClr val="bg2"/>
                    </a:solidFill>
                  </a:rPr>
                  <a:t>Fit a generic parametric model to the distribution (e.g. Gaussian mixture)</a:t>
                </a:r>
              </a:p>
              <a:p>
                <a:pPr marL="0" indent="0">
                  <a:buNone/>
                </a:pPr>
                <a:endParaRPr lang="en-US" sz="2000" dirty="0" smtClean="0"/>
              </a:p>
              <a:p>
                <a:pPr marL="0" indent="0">
                  <a:buNone/>
                </a:pPr>
                <a:r>
                  <a:rPr lang="en-US" sz="2000" b="1" u="sng" dirty="0" smtClean="0"/>
                  <a:t>Runtime:</a:t>
                </a:r>
              </a:p>
              <a:p>
                <a:pPr marL="514350" indent="-514350">
                  <a:buSzPct val="125000"/>
                  <a:buFont typeface="+mj-lt"/>
                  <a:buAutoNum type="arabicParenR"/>
                </a:pPr>
                <a:r>
                  <a:rPr lang="en-US" sz="2000" dirty="0" smtClean="0">
                    <a:solidFill>
                      <a:schemeClr val="bg2"/>
                    </a:solidFill>
                  </a:rPr>
                  <a:t>Use standard MC to select </a:t>
                </a:r>
                <a14:m>
                  <m:oMath xmlns:m="http://schemas.openxmlformats.org/officeDocument/2006/math">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dirty="0" smtClean="0">
                  <a:solidFill>
                    <a:schemeClr val="bg2"/>
                  </a:solidFill>
                </a:endParaRPr>
              </a:p>
              <a:p>
                <a:pPr marL="514350" indent="-514350">
                  <a:buSzPct val="125000"/>
                  <a:buFont typeface="+mj-lt"/>
                  <a:buAutoNum type="arabicParenR"/>
                </a:pPr>
                <a:r>
                  <a:rPr lang="en-US" sz="2000" dirty="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dirty="0" smtClean="0">
                    <a:solidFill>
                      <a:schemeClr val="bg2"/>
                    </a:solidFill>
                  </a:rPr>
                  <a:t> aggregate the material properties using the kernel from </a:t>
                </a:r>
                <a:r>
                  <a:rPr lang="en-US" sz="2000" b="1" dirty="0" smtClean="0">
                    <a:solidFill>
                      <a:schemeClr val="bg2"/>
                    </a:solidFill>
                  </a:rPr>
                  <a:t>iii.</a:t>
                </a:r>
              </a:p>
              <a:p>
                <a:pPr marL="514350" indent="-514350">
                  <a:buSzPct val="125000"/>
                  <a:buFont typeface="+mj-lt"/>
                  <a:buAutoNum type="arabicParenR"/>
                </a:pPr>
                <a:r>
                  <a:rPr lang="en-US" sz="2000" dirty="0" smtClean="0"/>
                  <a:t>Separate the transport kernel into the local and global components</a:t>
                </a:r>
              </a:p>
              <a:p>
                <a:pPr marL="514350" indent="-514350">
                  <a:buSzPct val="125000"/>
                  <a:buFont typeface="+mj-lt"/>
                  <a:buAutoNum type="arabicParenR"/>
                </a:pPr>
                <a:r>
                  <a:rPr lang="en-US" sz="2000" dirty="0" smtClean="0"/>
                  <a:t>Use point-evaluated properties to compute the local components</a:t>
                </a:r>
                <a:endParaRPr lang="en-US" sz="2000" dirty="0"/>
              </a:p>
              <a:p>
                <a:pPr marL="514350" indent="-514350">
                  <a:buSzPct val="125000"/>
                  <a:buFont typeface="+mj-lt"/>
                  <a:buAutoNum type="arabicParenR"/>
                </a:pPr>
                <a:r>
                  <a:rPr lang="en-US" sz="2000" dirty="0" smtClean="0"/>
                  <a:t>Use the aggregate properties from </a:t>
                </a:r>
                <a:r>
                  <a:rPr lang="en-US" sz="2000" b="1" dirty="0" smtClean="0"/>
                  <a:t>2)</a:t>
                </a:r>
                <a:r>
                  <a:rPr lang="en-US" sz="2000" dirty="0" smtClean="0"/>
                  <a:t> to compute the global component</a:t>
                </a:r>
              </a:p>
            </p:txBody>
          </p:sp>
        </mc:Choice>
        <mc:Fallback xmlns="">
          <p:sp>
            <p:nvSpPr>
              <p:cNvPr id="136"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a:blip r:embed="rId14"/>
                <a:stretch>
                  <a:fillRect l="-4005" t="-1157" r="-2628" b="-631"/>
                </a:stretch>
              </a:blipFill>
            </p:spPr>
            <p:txBody>
              <a:bodyPr/>
              <a:lstStyle/>
              <a:p>
                <a:r>
                  <a:rPr lang="en-US">
                    <a:noFill/>
                  </a:rPr>
                  <a:t> </a:t>
                </a:r>
              </a:p>
            </p:txBody>
          </p:sp>
        </mc:Fallback>
      </mc:AlternateContent>
      <p:cxnSp>
        <p:nvCxnSpPr>
          <p:cNvPr id="15" name="Straight Arrow Connector 14"/>
          <p:cNvCxnSpPr/>
          <p:nvPr/>
        </p:nvCxnSpPr>
        <p:spPr>
          <a:xfrm flipH="1" flipV="1">
            <a:off x="6597029" y="3253154"/>
            <a:ext cx="354756" cy="457200"/>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778262" y="3444248"/>
            <a:ext cx="43788" cy="26610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903677" y="3217986"/>
            <a:ext cx="310661" cy="492368"/>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B6CC4D6-176D-4020-9484-FACE48CDBCFB}" type="slidenum">
              <a:rPr lang="cs-CZ" smtClean="0"/>
              <a:t>16</a:t>
            </a:fld>
            <a:endParaRPr lang="cs-CZ" dirty="0"/>
          </a:p>
        </p:txBody>
      </p:sp>
    </p:spTree>
    <p:extLst>
      <p:ext uri="{BB962C8B-B14F-4D97-AF65-F5344CB8AC3E}">
        <p14:creationId xmlns:p14="http://schemas.microsoft.com/office/powerpoint/2010/main" val="819045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down)">
                                      <p:cBhvr>
                                        <p:cTn id="20" dur="500"/>
                                        <p:tgtEl>
                                          <p:spTgt spid="55"/>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9"/>
                                        </p:tgtEl>
                                        <p:attrNameLst>
                                          <p:attrName>style.visibility</p:attrName>
                                        </p:attrNameLst>
                                      </p:cBhvr>
                                      <p:to>
                                        <p:strVal val="visible"/>
                                      </p:to>
                                    </p:set>
                                    <p:animEffect transition="in" filter="fade">
                                      <p:cBhvr>
                                        <p:cTn id="29" dur="500"/>
                                        <p:tgtEl>
                                          <p:spTgt spid="1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dirty="0" smtClean="0"/>
              <a:t>Evaluation</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smtClean="0"/>
              <a:t>Overall quality and detail preservation</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17</a:t>
            </a:fld>
            <a:endParaRPr lang="cs-CZ" dirty="0"/>
          </a:p>
        </p:txBody>
      </p:sp>
    </p:spTree>
    <p:extLst>
      <p:ext uri="{BB962C8B-B14F-4D97-AF65-F5344CB8AC3E}">
        <p14:creationId xmlns:p14="http://schemas.microsoft.com/office/powerpoint/2010/main" val="380070066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Simple Structures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3"/>
          <a:stretch>
            <a:fillRect/>
          </a:stretch>
        </p:blipFill>
        <p:spPr>
          <a:xfrm>
            <a:off x="374244" y="1871113"/>
            <a:ext cx="9817204" cy="48320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374244" y="2438399"/>
            <a:ext cx="9817204" cy="3814588"/>
          </a:xfrm>
          <a:prstGeom prst="rect">
            <a:avLst/>
          </a:prstGeom>
        </p:spPr>
      </p:pic>
      <p:sp>
        <p:nvSpPr>
          <p:cNvPr id="4" name="Slide Number Placeholder 3"/>
          <p:cNvSpPr>
            <a:spLocks noGrp="1"/>
          </p:cNvSpPr>
          <p:nvPr>
            <p:ph type="sldNum" sz="quarter" idx="12"/>
          </p:nvPr>
        </p:nvSpPr>
        <p:spPr/>
        <p:txBody>
          <a:bodyPr/>
          <a:lstStyle/>
          <a:p>
            <a:fld id="{7B6CC4D6-176D-4020-9484-FACE48CDBCFB}" type="slidenum">
              <a:rPr lang="cs-CZ" smtClean="0"/>
              <a:t>18</a:t>
            </a:fld>
            <a:endParaRPr lang="cs-CZ" dirty="0"/>
          </a:p>
        </p:txBody>
      </p:sp>
    </p:spTree>
    <p:extLst>
      <p:ext uri="{BB962C8B-B14F-4D97-AF65-F5344CB8AC3E}">
        <p14:creationId xmlns:p14="http://schemas.microsoft.com/office/powerpoint/2010/main" val="393251644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4245" y="2438399"/>
            <a:ext cx="9817204" cy="3814589"/>
          </a:xfrm>
          <a:prstGeom prst="rect">
            <a:avLst/>
          </a:prstGeom>
        </p:spPr>
      </p:pic>
      <p:sp>
        <p:nvSpPr>
          <p:cNvPr id="2" name="Title 1"/>
          <p:cNvSpPr>
            <a:spLocks noGrp="1"/>
          </p:cNvSpPr>
          <p:nvPr>
            <p:ph type="title"/>
          </p:nvPr>
        </p:nvSpPr>
        <p:spPr/>
        <p:txBody>
          <a:bodyPr/>
          <a:lstStyle/>
          <a:p>
            <a:r>
              <a:rPr lang="en-US" dirty="0" smtClean="0"/>
              <a:t>Evaluation: Complex Structures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5"/>
          <a:stretch>
            <a:fillRect/>
          </a:stretch>
        </p:blipFill>
        <p:spPr>
          <a:xfrm>
            <a:off x="374244" y="1871113"/>
            <a:ext cx="9817204" cy="483204"/>
          </a:xfrm>
          <a:prstGeom prst="rect">
            <a:avLst/>
          </a:prstGeom>
        </p:spPr>
      </p:pic>
      <p:sp>
        <p:nvSpPr>
          <p:cNvPr id="6" name="Slide Number Placeholder 5"/>
          <p:cNvSpPr>
            <a:spLocks noGrp="1"/>
          </p:cNvSpPr>
          <p:nvPr>
            <p:ph type="sldNum" sz="quarter" idx="12"/>
          </p:nvPr>
        </p:nvSpPr>
        <p:spPr/>
        <p:txBody>
          <a:bodyPr/>
          <a:lstStyle/>
          <a:p>
            <a:fld id="{7B6CC4D6-176D-4020-9484-FACE48CDBCFB}" type="slidenum">
              <a:rPr lang="cs-CZ" smtClean="0"/>
              <a:t>19</a:t>
            </a:fld>
            <a:endParaRPr lang="cs-CZ" dirty="0"/>
          </a:p>
        </p:txBody>
      </p:sp>
    </p:spTree>
    <p:extLst>
      <p:ext uri="{BB962C8B-B14F-4D97-AF65-F5344CB8AC3E}">
        <p14:creationId xmlns:p14="http://schemas.microsoft.com/office/powerpoint/2010/main" val="291307453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a:xfrm>
            <a:off x="252417" y="2047880"/>
            <a:ext cx="10186986" cy="1038244"/>
          </a:xfrm>
        </p:spPr>
        <p:txBody>
          <a:bodyPr>
            <a:normAutofit/>
          </a:bodyPr>
          <a:lstStyle/>
          <a:p>
            <a:pPr marL="0" indent="0" algn="ctr">
              <a:buNone/>
            </a:pPr>
            <a:r>
              <a:rPr lang="en-US" smtClean="0"/>
              <a:t>Prediction of </a:t>
            </a:r>
            <a:r>
              <a:rPr lang="en-US" b="1" smtClean="0"/>
              <a:t>spatially varying BSSRDF</a:t>
            </a:r>
            <a:r>
              <a:rPr lang="en-US" smtClean="0"/>
              <a:t/>
            </a:r>
            <a:br>
              <a:rPr lang="en-US" smtClean="0"/>
            </a:br>
            <a:r>
              <a:rPr lang="en-US" smtClean="0"/>
              <a:t>kernels from optical parameters</a:t>
            </a: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734" y="3265782"/>
            <a:ext cx="9658352" cy="194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7790" y="5176104"/>
            <a:ext cx="1973513" cy="646311"/>
          </a:xfrm>
          <a:prstGeom prst="rect">
            <a:avLst/>
          </a:prstGeom>
          <a:noFill/>
        </p:spPr>
        <p:txBody>
          <a:bodyPr wrap="none" lIns="91420" tIns="45710" rIns="91420" bIns="45710" rtlCol="0">
            <a:spAutoFit/>
          </a:bodyPr>
          <a:lstStyle/>
          <a:p>
            <a:pPr algn="ctr"/>
            <a:r>
              <a:rPr lang="en-US" dirty="0" smtClean="0"/>
              <a:t>Scattering albedo</a:t>
            </a:r>
            <a:br>
              <a:rPr lang="en-US" dirty="0" smtClean="0"/>
            </a:br>
            <a:r>
              <a:rPr lang="en-US" dirty="0" smtClean="0"/>
              <a:t>texture (here 2.5D)</a:t>
            </a:r>
            <a:endParaRPr lang="en-US" dirty="0"/>
          </a:p>
        </p:txBody>
      </p:sp>
      <p:sp>
        <p:nvSpPr>
          <p:cNvPr id="7" name="TextBox 6"/>
          <p:cNvSpPr txBox="1"/>
          <p:nvPr/>
        </p:nvSpPr>
        <p:spPr>
          <a:xfrm>
            <a:off x="2385248" y="5176104"/>
            <a:ext cx="2075372" cy="369312"/>
          </a:xfrm>
          <a:prstGeom prst="rect">
            <a:avLst/>
          </a:prstGeom>
          <a:noFill/>
        </p:spPr>
        <p:txBody>
          <a:bodyPr wrap="square" lIns="91420" tIns="45710" rIns="91420" bIns="45710" rtlCol="0">
            <a:spAutoFit/>
          </a:bodyPr>
          <a:lstStyle/>
          <a:p>
            <a:pPr algn="ctr"/>
            <a:r>
              <a:rPr lang="en-US" dirty="0" smtClean="0"/>
              <a:t>Local approaches</a:t>
            </a:r>
            <a:endParaRPr lang="en-US" dirty="0"/>
          </a:p>
        </p:txBody>
      </p:sp>
      <p:sp>
        <p:nvSpPr>
          <p:cNvPr id="8" name="TextBox 7"/>
          <p:cNvSpPr txBox="1"/>
          <p:nvPr/>
        </p:nvSpPr>
        <p:spPr>
          <a:xfrm>
            <a:off x="4460624" y="5176102"/>
            <a:ext cx="1770572" cy="646311"/>
          </a:xfrm>
          <a:prstGeom prst="rect">
            <a:avLst/>
          </a:prstGeom>
          <a:noFill/>
        </p:spPr>
        <p:txBody>
          <a:bodyPr wrap="square" lIns="91420" tIns="45710" rIns="91420" bIns="45710" rtlCol="0">
            <a:spAutoFit/>
          </a:bodyPr>
          <a:lstStyle/>
          <a:p>
            <a:pPr algn="ctr"/>
            <a:r>
              <a:rPr lang="en-US" smtClean="0"/>
              <a:t>Parameter aggregation</a:t>
            </a:r>
            <a:endParaRPr lang="en-US"/>
          </a:p>
        </p:txBody>
      </p:sp>
      <p:sp>
        <p:nvSpPr>
          <p:cNvPr id="9" name="TextBox 8"/>
          <p:cNvSpPr txBox="1"/>
          <p:nvPr/>
        </p:nvSpPr>
        <p:spPr>
          <a:xfrm>
            <a:off x="6231192" y="5176104"/>
            <a:ext cx="2075372" cy="369312"/>
          </a:xfrm>
          <a:prstGeom prst="rect">
            <a:avLst/>
          </a:prstGeom>
          <a:noFill/>
        </p:spPr>
        <p:txBody>
          <a:bodyPr wrap="square" lIns="91420" tIns="45710" rIns="91420" bIns="45710" rtlCol="0">
            <a:spAutoFit/>
          </a:bodyPr>
          <a:lstStyle/>
          <a:p>
            <a:pPr algn="ctr"/>
            <a:r>
              <a:rPr lang="en-US" smtClean="0"/>
              <a:t>Ours</a:t>
            </a:r>
            <a:endParaRPr lang="en-US"/>
          </a:p>
        </p:txBody>
      </p:sp>
      <p:sp>
        <p:nvSpPr>
          <p:cNvPr id="10" name="TextBox 9"/>
          <p:cNvSpPr txBox="1"/>
          <p:nvPr/>
        </p:nvSpPr>
        <p:spPr>
          <a:xfrm>
            <a:off x="8187815" y="5176102"/>
            <a:ext cx="2075372" cy="646311"/>
          </a:xfrm>
          <a:prstGeom prst="rect">
            <a:avLst/>
          </a:prstGeom>
          <a:noFill/>
        </p:spPr>
        <p:txBody>
          <a:bodyPr wrap="square" lIns="91420" tIns="45710" rIns="91420" bIns="45710" rtlCol="0">
            <a:spAutoFit/>
          </a:bodyPr>
          <a:lstStyle/>
          <a:p>
            <a:pPr algn="ctr"/>
            <a:r>
              <a:rPr lang="en-US" dirty="0" smtClean="0"/>
              <a:t>Path tracing reference</a:t>
            </a:r>
            <a:endParaRPr lang="en-US" dirty="0"/>
          </a:p>
        </p:txBody>
      </p:sp>
      <p:sp>
        <p:nvSpPr>
          <p:cNvPr id="6" name="Rectangle 5"/>
          <p:cNvSpPr/>
          <p:nvPr/>
        </p:nvSpPr>
        <p:spPr>
          <a:xfrm>
            <a:off x="2429692" y="3009749"/>
            <a:ext cx="5786437" cy="280511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p>
        </p:txBody>
      </p:sp>
      <p:sp>
        <p:nvSpPr>
          <p:cNvPr id="11" name="Slide Number Placeholder 10"/>
          <p:cNvSpPr>
            <a:spLocks noGrp="1"/>
          </p:cNvSpPr>
          <p:nvPr>
            <p:ph type="sldNum" sz="quarter" idx="12"/>
          </p:nvPr>
        </p:nvSpPr>
        <p:spPr/>
        <p:txBody>
          <a:bodyPr/>
          <a:lstStyle/>
          <a:p>
            <a:fld id="{7B6CC4D6-176D-4020-9484-FACE48CDBCFB}" type="slidenum">
              <a:rPr lang="cs-CZ" smtClean="0"/>
              <a:t>2</a:t>
            </a:fld>
            <a:endParaRPr lang="cs-CZ" dirty="0"/>
          </a:p>
        </p:txBody>
      </p:sp>
    </p:spTree>
    <p:extLst>
      <p:ext uri="{BB962C8B-B14F-4D97-AF65-F5344CB8AC3E}">
        <p14:creationId xmlns:p14="http://schemas.microsoft.com/office/powerpoint/2010/main" val="3132178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4244" y="2438400"/>
            <a:ext cx="9817209" cy="3814588"/>
          </a:xfrm>
          <a:prstGeom prst="rect">
            <a:avLst/>
          </a:prstGeom>
        </p:spPr>
      </p:pic>
      <p:sp>
        <p:nvSpPr>
          <p:cNvPr id="2" name="Title 1"/>
          <p:cNvSpPr>
            <a:spLocks noGrp="1"/>
          </p:cNvSpPr>
          <p:nvPr>
            <p:ph type="title"/>
          </p:nvPr>
        </p:nvSpPr>
        <p:spPr/>
        <p:txBody>
          <a:bodyPr/>
          <a:lstStyle/>
          <a:p>
            <a:r>
              <a:rPr lang="en-US" dirty="0" smtClean="0"/>
              <a:t>Evaluation: Color Features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5"/>
          <a:stretch>
            <a:fillRect/>
          </a:stretch>
        </p:blipFill>
        <p:spPr>
          <a:xfrm>
            <a:off x="374244" y="1871113"/>
            <a:ext cx="9817204" cy="483204"/>
          </a:xfrm>
          <a:prstGeom prst="rect">
            <a:avLst/>
          </a:prstGeom>
        </p:spPr>
      </p:pic>
      <p:sp>
        <p:nvSpPr>
          <p:cNvPr id="6" name="Slide Number Placeholder 5"/>
          <p:cNvSpPr>
            <a:spLocks noGrp="1"/>
          </p:cNvSpPr>
          <p:nvPr>
            <p:ph type="sldNum" sz="quarter" idx="12"/>
          </p:nvPr>
        </p:nvSpPr>
        <p:spPr/>
        <p:txBody>
          <a:bodyPr/>
          <a:lstStyle/>
          <a:p>
            <a:fld id="{7B6CC4D6-176D-4020-9484-FACE48CDBCFB}" type="slidenum">
              <a:rPr lang="cs-CZ" smtClean="0"/>
              <a:t>20</a:t>
            </a:fld>
            <a:endParaRPr lang="cs-CZ" dirty="0"/>
          </a:p>
        </p:txBody>
      </p:sp>
    </p:spTree>
    <p:extLst>
      <p:ext uri="{BB962C8B-B14F-4D97-AF65-F5344CB8AC3E}">
        <p14:creationId xmlns:p14="http://schemas.microsoft.com/office/powerpoint/2010/main" val="26580557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Feature Preservation</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6" name="Picture 5"/>
          <p:cNvPicPr>
            <a:picLocks noChangeAspect="1"/>
          </p:cNvPicPr>
          <p:nvPr/>
        </p:nvPicPr>
        <p:blipFill>
          <a:blip r:embed="rId3"/>
          <a:stretch>
            <a:fillRect/>
          </a:stretch>
        </p:blipFill>
        <p:spPr>
          <a:xfrm>
            <a:off x="1029233" y="1796802"/>
            <a:ext cx="8633346" cy="4660738"/>
          </a:xfrm>
          <a:prstGeom prst="rect">
            <a:avLst/>
          </a:prstGeom>
        </p:spPr>
      </p:pic>
      <p:sp>
        <p:nvSpPr>
          <p:cNvPr id="4" name="Slide Number Placeholder 3"/>
          <p:cNvSpPr>
            <a:spLocks noGrp="1"/>
          </p:cNvSpPr>
          <p:nvPr>
            <p:ph type="sldNum" sz="quarter" idx="12"/>
          </p:nvPr>
        </p:nvSpPr>
        <p:spPr/>
        <p:txBody>
          <a:bodyPr/>
          <a:lstStyle/>
          <a:p>
            <a:fld id="{7B6CC4D6-176D-4020-9484-FACE48CDBCFB}" type="slidenum">
              <a:rPr lang="cs-CZ" smtClean="0"/>
              <a:t>21</a:t>
            </a:fld>
            <a:endParaRPr lang="cs-CZ" dirty="0"/>
          </a:p>
        </p:txBody>
      </p:sp>
    </p:spTree>
    <p:extLst>
      <p:ext uri="{BB962C8B-B14F-4D97-AF65-F5344CB8AC3E}">
        <p14:creationId xmlns:p14="http://schemas.microsoft.com/office/powerpoint/2010/main" val="23945943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dirty="0" smtClean="0"/>
              <a:t>Discussion</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smtClean="0"/>
              <a:t>What follows?</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22</a:t>
            </a:fld>
            <a:endParaRPr lang="cs-CZ" dirty="0"/>
          </a:p>
        </p:txBody>
      </p:sp>
    </p:spTree>
    <p:extLst>
      <p:ext uri="{BB962C8B-B14F-4D97-AF65-F5344CB8AC3E}">
        <p14:creationId xmlns:p14="http://schemas.microsoft.com/office/powerpoint/2010/main" val="221309226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412627" y="2158682"/>
            <a:ext cx="3845750" cy="3953956"/>
            <a:chOff x="6017662" y="921425"/>
            <a:chExt cx="3751997" cy="3857564"/>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670"/>
            <a:stretch/>
          </p:blipFill>
          <p:spPr bwMode="auto">
            <a:xfrm>
              <a:off x="6098056" y="921425"/>
              <a:ext cx="3671603" cy="385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6886075" y="2501644"/>
              <a:ext cx="1800042" cy="609989"/>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Freeform 6"/>
            <p:cNvSpPr/>
            <p:nvPr/>
          </p:nvSpPr>
          <p:spPr>
            <a:xfrm>
              <a:off x="6862309" y="2580863"/>
              <a:ext cx="1846000" cy="602068"/>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Freeform 7"/>
            <p:cNvSpPr/>
            <p:nvPr/>
          </p:nvSpPr>
          <p:spPr>
            <a:xfrm>
              <a:off x="6870230" y="2382814"/>
              <a:ext cx="1838341" cy="419862"/>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9" name="Freeform 8"/>
            <p:cNvSpPr/>
            <p:nvPr/>
          </p:nvSpPr>
          <p:spPr>
            <a:xfrm>
              <a:off x="6862309" y="2454112"/>
              <a:ext cx="1861320" cy="633755"/>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 name="Freeform 9"/>
            <p:cNvSpPr/>
            <p:nvPr/>
          </p:nvSpPr>
          <p:spPr>
            <a:xfrm>
              <a:off x="6886075" y="2351127"/>
              <a:ext cx="1823022" cy="847648"/>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Freeform 10"/>
            <p:cNvSpPr/>
            <p:nvPr/>
          </p:nvSpPr>
          <p:spPr>
            <a:xfrm>
              <a:off x="6957372" y="2660083"/>
              <a:ext cx="1754084" cy="166360"/>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Freeform 11"/>
            <p:cNvSpPr/>
            <p:nvPr/>
          </p:nvSpPr>
          <p:spPr>
            <a:xfrm>
              <a:off x="6878153" y="2517488"/>
              <a:ext cx="1823021" cy="855569"/>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Freeform 12"/>
            <p:cNvSpPr/>
            <p:nvPr/>
          </p:nvSpPr>
          <p:spPr>
            <a:xfrm>
              <a:off x="6933607" y="2406580"/>
              <a:ext cx="1769402" cy="918945"/>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Freeform 13"/>
            <p:cNvSpPr/>
            <p:nvPr/>
          </p:nvSpPr>
          <p:spPr>
            <a:xfrm>
              <a:off x="6901919" y="2691771"/>
              <a:ext cx="1815362" cy="491160"/>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Oval 14"/>
            <p:cNvSpPr/>
            <p:nvPr/>
          </p:nvSpPr>
          <p:spPr>
            <a:xfrm rot="335458">
              <a:off x="6017662" y="1603114"/>
              <a:ext cx="3697522" cy="2332384"/>
            </a:xfrm>
            <a:prstGeom prst="ellipse">
              <a:avLst/>
            </a:prstGeom>
            <a:gradFill flip="none" rotWithShape="1">
              <a:gsLst>
                <a:gs pos="53000">
                  <a:srgbClr val="BEA0D3">
                    <a:alpha val="10000"/>
                  </a:srgbClr>
                </a:gs>
                <a:gs pos="0">
                  <a:srgbClr val="7030A0"/>
                </a:gs>
                <a:gs pos="100000">
                  <a:schemeClr val="bg1">
                    <a:alpha val="0"/>
                  </a:schemeClr>
                </a:gs>
              </a:gsLst>
              <a:path path="circle">
                <a:fillToRect l="50000" t="50000" r="50000" b="50000"/>
              </a:path>
              <a:tileRect/>
            </a:gra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pPr lvl="1"/>
            <a:r>
              <a:rPr lang="en-US" dirty="0" smtClean="0"/>
              <a:t>Currently only a manual fit</a:t>
            </a:r>
          </a:p>
        </p:txBody>
      </p:sp>
      <p:sp>
        <p:nvSpPr>
          <p:cNvPr id="17" name="Slide Number Placeholder 16"/>
          <p:cNvSpPr>
            <a:spLocks noGrp="1"/>
          </p:cNvSpPr>
          <p:nvPr>
            <p:ph type="sldNum" sz="quarter" idx="12"/>
          </p:nvPr>
        </p:nvSpPr>
        <p:spPr/>
        <p:txBody>
          <a:bodyPr/>
          <a:lstStyle/>
          <a:p>
            <a:fld id="{7B6CC4D6-176D-4020-9484-FACE48CDBCFB}" type="slidenum">
              <a:rPr lang="cs-CZ" smtClean="0"/>
              <a:t>23</a:t>
            </a:fld>
            <a:endParaRPr lang="cs-CZ" dirty="0"/>
          </a:p>
        </p:txBody>
      </p:sp>
    </p:spTree>
    <p:extLst>
      <p:ext uri="{BB962C8B-B14F-4D97-AF65-F5344CB8AC3E}">
        <p14:creationId xmlns:p14="http://schemas.microsoft.com/office/powerpoint/2010/main" val="215216861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r>
              <a:rPr lang="en-US" dirty="0" smtClean="0"/>
              <a:t>Spatial variation of all material parameters</a:t>
            </a:r>
          </a:p>
          <a:p>
            <a:pPr lvl="1"/>
            <a:r>
              <a:rPr lang="en-US" dirty="0" smtClean="0"/>
              <a:t>Currently only scattering albedo</a:t>
            </a:r>
          </a:p>
        </p:txBody>
      </p:sp>
      <p:sp>
        <p:nvSpPr>
          <p:cNvPr id="5" name="Slide Number Placeholder 4"/>
          <p:cNvSpPr>
            <a:spLocks noGrp="1"/>
          </p:cNvSpPr>
          <p:nvPr>
            <p:ph type="sldNum" sz="quarter" idx="12"/>
          </p:nvPr>
        </p:nvSpPr>
        <p:spPr/>
        <p:txBody>
          <a:bodyPr/>
          <a:lstStyle/>
          <a:p>
            <a:fld id="{7B6CC4D6-176D-4020-9484-FACE48CDBCFB}" type="slidenum">
              <a:rPr lang="cs-CZ" smtClean="0"/>
              <a:t>24</a:t>
            </a:fld>
            <a:endParaRPr lang="cs-CZ" dirty="0"/>
          </a:p>
        </p:txBody>
      </p:sp>
      <p:pic>
        <p:nvPicPr>
          <p:cNvPr id="6" name="Picture 5"/>
          <p:cNvPicPr>
            <a:picLocks noChangeAspect="1"/>
          </p:cNvPicPr>
          <p:nvPr/>
        </p:nvPicPr>
        <p:blipFill>
          <a:blip r:embed="rId3"/>
          <a:stretch>
            <a:fillRect/>
          </a:stretch>
        </p:blipFill>
        <p:spPr>
          <a:xfrm>
            <a:off x="2511973" y="3170665"/>
            <a:ext cx="5635644" cy="2401337"/>
          </a:xfrm>
          <a:prstGeom prst="rect">
            <a:avLst/>
          </a:prstGeom>
          <a:ln>
            <a:noFill/>
          </a:ln>
          <a:effectLst>
            <a:outerShdw blurRad="190500" algn="tl" rotWithShape="0">
              <a:srgbClr val="000000">
                <a:alpha val="70000"/>
              </a:srgbClr>
            </a:outerShdw>
          </a:effectLst>
        </p:spPr>
      </p:pic>
      <p:sp>
        <p:nvSpPr>
          <p:cNvPr id="7" name="TextBox 6"/>
          <p:cNvSpPr txBox="1"/>
          <p:nvPr/>
        </p:nvSpPr>
        <p:spPr>
          <a:xfrm>
            <a:off x="3885093" y="5620900"/>
            <a:ext cx="2889405" cy="338534"/>
          </a:xfrm>
          <a:prstGeom prst="rect">
            <a:avLst/>
          </a:prstGeom>
          <a:noFill/>
        </p:spPr>
        <p:txBody>
          <a:bodyPr wrap="none" lIns="91420" tIns="45710" rIns="91420" bIns="45710" rtlCol="0">
            <a:spAutoFit/>
          </a:bodyPr>
          <a:lstStyle/>
          <a:p>
            <a:pPr algn="ctr"/>
            <a:r>
              <a:rPr lang="en-US" sz="1600" dirty="0" smtClean="0">
                <a:solidFill>
                  <a:schemeClr val="accent5">
                    <a:lumMod val="50000"/>
                  </a:schemeClr>
                </a:solidFill>
              </a:rPr>
              <a:t>[Hasan et al. @ SIGGRAPH 2010]</a:t>
            </a:r>
            <a:endParaRPr lang="en-US" sz="1600" dirty="0">
              <a:solidFill>
                <a:schemeClr val="accent5">
                  <a:lumMod val="50000"/>
                </a:schemeClr>
              </a:solidFill>
            </a:endParaRPr>
          </a:p>
        </p:txBody>
      </p:sp>
    </p:spTree>
    <p:extLst>
      <p:ext uri="{BB962C8B-B14F-4D97-AF65-F5344CB8AC3E}">
        <p14:creationId xmlns:p14="http://schemas.microsoft.com/office/powerpoint/2010/main" val="122643359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955726" y="3510803"/>
            <a:ext cx="4759552" cy="2769723"/>
            <a:chOff x="2955726" y="3464505"/>
            <a:chExt cx="4759552" cy="2769723"/>
          </a:xfrm>
        </p:grpSpPr>
        <p:grpSp>
          <p:nvGrpSpPr>
            <p:cNvPr id="5" name="Group 4"/>
            <p:cNvGrpSpPr/>
            <p:nvPr/>
          </p:nvGrpSpPr>
          <p:grpSpPr>
            <a:xfrm>
              <a:off x="2955726" y="3464505"/>
              <a:ext cx="4759552" cy="2664955"/>
              <a:chOff x="5648780" y="5008293"/>
              <a:chExt cx="2363165" cy="1451071"/>
            </a:xfrm>
          </p:grpSpPr>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117" r="56670"/>
              <a:stretch/>
            </p:blipFill>
            <p:spPr bwMode="auto">
              <a:xfrm>
                <a:off x="5648780" y="5469137"/>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8293"/>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3671192" y="3716320"/>
              <a:ext cx="3404426" cy="2015834"/>
              <a:chOff x="6144304" y="2223303"/>
              <a:chExt cx="3404426" cy="2015834"/>
            </a:xfrm>
          </p:grpSpPr>
          <p:grpSp>
            <p:nvGrpSpPr>
              <p:cNvPr id="9" name="Group 8"/>
              <p:cNvGrpSpPr/>
              <p:nvPr/>
            </p:nvGrpSpPr>
            <p:grpSpPr>
              <a:xfrm>
                <a:off x="6609398" y="3062083"/>
                <a:ext cx="2455395" cy="1177054"/>
                <a:chOff x="8013032" y="4836694"/>
                <a:chExt cx="2059807" cy="963602"/>
              </a:xfrm>
            </p:grpSpPr>
            <p:sp>
              <p:nvSpPr>
                <p:cNvPr id="18" name="Freeform 17"/>
                <p:cNvSpPr/>
                <p:nvPr/>
              </p:nvSpPr>
              <p:spPr>
                <a:xfrm>
                  <a:off x="8032283" y="4985885"/>
                  <a:ext cx="1987617" cy="351322"/>
                </a:xfrm>
                <a:custGeom>
                  <a:avLst/>
                  <a:gdLst>
                    <a:gd name="connsiteX0" fmla="*/ 0 w 1987617"/>
                    <a:gd name="connsiteY0" fmla="*/ 206943 h 351322"/>
                    <a:gd name="connsiteX1" fmla="*/ 644892 w 1987617"/>
                    <a:gd name="connsiteY1" fmla="*/ 0 h 351322"/>
                    <a:gd name="connsiteX2" fmla="*/ 1501541 w 1987617"/>
                    <a:gd name="connsiteY2" fmla="*/ 351322 h 351322"/>
                    <a:gd name="connsiteX3" fmla="*/ 1987617 w 1987617"/>
                    <a:gd name="connsiteY3" fmla="*/ 240632 h 351322"/>
                  </a:gdLst>
                  <a:ahLst/>
                  <a:cxnLst>
                    <a:cxn ang="0">
                      <a:pos x="connsiteX0" y="connsiteY0"/>
                    </a:cxn>
                    <a:cxn ang="0">
                      <a:pos x="connsiteX1" y="connsiteY1"/>
                    </a:cxn>
                    <a:cxn ang="0">
                      <a:pos x="connsiteX2" y="connsiteY2"/>
                    </a:cxn>
                    <a:cxn ang="0">
                      <a:pos x="connsiteX3" y="connsiteY3"/>
                    </a:cxn>
                  </a:cxnLst>
                  <a:rect l="l" t="t" r="r" b="b"/>
                  <a:pathLst>
                    <a:path w="1987617" h="351322">
                      <a:moveTo>
                        <a:pt x="0" y="206943"/>
                      </a:moveTo>
                      <a:lnTo>
                        <a:pt x="644892" y="0"/>
                      </a:lnTo>
                      <a:lnTo>
                        <a:pt x="1501541" y="351322"/>
                      </a:lnTo>
                      <a:lnTo>
                        <a:pt x="1987617" y="24063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Freeform 18"/>
                <p:cNvSpPr/>
                <p:nvPr/>
              </p:nvSpPr>
              <p:spPr>
                <a:xfrm>
                  <a:off x="8017845" y="4836694"/>
                  <a:ext cx="2026118" cy="423511"/>
                </a:xfrm>
                <a:custGeom>
                  <a:avLst/>
                  <a:gdLst>
                    <a:gd name="connsiteX0" fmla="*/ 0 w 2026118"/>
                    <a:gd name="connsiteY0" fmla="*/ 389823 h 423511"/>
                    <a:gd name="connsiteX1" fmla="*/ 466825 w 2026118"/>
                    <a:gd name="connsiteY1" fmla="*/ 423511 h 423511"/>
                    <a:gd name="connsiteX2" fmla="*/ 1491916 w 2026118"/>
                    <a:gd name="connsiteY2" fmla="*/ 0 h 423511"/>
                    <a:gd name="connsiteX3" fmla="*/ 2026118 w 2026118"/>
                    <a:gd name="connsiteY3" fmla="*/ 317633 h 423511"/>
                  </a:gdLst>
                  <a:ahLst/>
                  <a:cxnLst>
                    <a:cxn ang="0">
                      <a:pos x="connsiteX0" y="connsiteY0"/>
                    </a:cxn>
                    <a:cxn ang="0">
                      <a:pos x="connsiteX1" y="connsiteY1"/>
                    </a:cxn>
                    <a:cxn ang="0">
                      <a:pos x="connsiteX2" y="connsiteY2"/>
                    </a:cxn>
                    <a:cxn ang="0">
                      <a:pos x="connsiteX3" y="connsiteY3"/>
                    </a:cxn>
                  </a:cxnLst>
                  <a:rect l="l" t="t" r="r" b="b"/>
                  <a:pathLst>
                    <a:path w="2026118" h="423511">
                      <a:moveTo>
                        <a:pt x="0" y="389823"/>
                      </a:moveTo>
                      <a:lnTo>
                        <a:pt x="466825" y="423511"/>
                      </a:lnTo>
                      <a:lnTo>
                        <a:pt x="1491916" y="0"/>
                      </a:lnTo>
                      <a:lnTo>
                        <a:pt x="2026118" y="31763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0" name="Freeform 19"/>
                <p:cNvSpPr/>
                <p:nvPr/>
              </p:nvSpPr>
              <p:spPr>
                <a:xfrm>
                  <a:off x="8037095" y="4875195"/>
                  <a:ext cx="2016493" cy="519764"/>
                </a:xfrm>
                <a:custGeom>
                  <a:avLst/>
                  <a:gdLst>
                    <a:gd name="connsiteX0" fmla="*/ 0 w 2016493"/>
                    <a:gd name="connsiteY0" fmla="*/ 351322 h 519764"/>
                    <a:gd name="connsiteX1" fmla="*/ 274320 w 2016493"/>
                    <a:gd name="connsiteY1" fmla="*/ 447574 h 519764"/>
                    <a:gd name="connsiteX2" fmla="*/ 1063592 w 2016493"/>
                    <a:gd name="connsiteY2" fmla="*/ 519764 h 519764"/>
                    <a:gd name="connsiteX3" fmla="*/ 1896177 w 2016493"/>
                    <a:gd name="connsiteY3" fmla="*/ 0 h 519764"/>
                    <a:gd name="connsiteX4" fmla="*/ 2016493 w 2016493"/>
                    <a:gd name="connsiteY4" fmla="*/ 259882 h 51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519764">
                      <a:moveTo>
                        <a:pt x="0" y="351322"/>
                      </a:moveTo>
                      <a:lnTo>
                        <a:pt x="274320" y="447574"/>
                      </a:lnTo>
                      <a:lnTo>
                        <a:pt x="1063592" y="519764"/>
                      </a:lnTo>
                      <a:lnTo>
                        <a:pt x="1896177" y="0"/>
                      </a:lnTo>
                      <a:lnTo>
                        <a:pt x="2016493" y="25988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Freeform 20"/>
                <p:cNvSpPr/>
                <p:nvPr/>
              </p:nvSpPr>
              <p:spPr>
                <a:xfrm>
                  <a:off x="8041908" y="5125452"/>
                  <a:ext cx="2030931" cy="336884"/>
                </a:xfrm>
                <a:custGeom>
                  <a:avLst/>
                  <a:gdLst>
                    <a:gd name="connsiteX0" fmla="*/ 0 w 2030931"/>
                    <a:gd name="connsiteY0" fmla="*/ 72189 h 336884"/>
                    <a:gd name="connsiteX1" fmla="*/ 529390 w 2030931"/>
                    <a:gd name="connsiteY1" fmla="*/ 0 h 336884"/>
                    <a:gd name="connsiteX2" fmla="*/ 967339 w 2030931"/>
                    <a:gd name="connsiteY2" fmla="*/ 173254 h 336884"/>
                    <a:gd name="connsiteX3" fmla="*/ 1708484 w 2030931"/>
                    <a:gd name="connsiteY3" fmla="*/ 38501 h 336884"/>
                    <a:gd name="connsiteX4" fmla="*/ 1953929 w 2030931"/>
                    <a:gd name="connsiteY4" fmla="*/ 336884 h 336884"/>
                    <a:gd name="connsiteX5" fmla="*/ 2030931 w 2030931"/>
                    <a:gd name="connsiteY5" fmla="*/ 134753 h 33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31" h="336884">
                      <a:moveTo>
                        <a:pt x="0" y="72189"/>
                      </a:moveTo>
                      <a:lnTo>
                        <a:pt x="529390" y="0"/>
                      </a:lnTo>
                      <a:lnTo>
                        <a:pt x="967339" y="173254"/>
                      </a:lnTo>
                      <a:lnTo>
                        <a:pt x="1708484" y="38501"/>
                      </a:lnTo>
                      <a:lnTo>
                        <a:pt x="1953929" y="336884"/>
                      </a:lnTo>
                      <a:lnTo>
                        <a:pt x="2030931" y="13475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2" name="Freeform 21"/>
                <p:cNvSpPr/>
                <p:nvPr/>
              </p:nvSpPr>
              <p:spPr>
                <a:xfrm>
                  <a:off x="8037095" y="4899258"/>
                  <a:ext cx="2006868" cy="577516"/>
                </a:xfrm>
                <a:custGeom>
                  <a:avLst/>
                  <a:gdLst>
                    <a:gd name="connsiteX0" fmla="*/ 0 w 2006868"/>
                    <a:gd name="connsiteY0" fmla="*/ 303196 h 577516"/>
                    <a:gd name="connsiteX1" fmla="*/ 505327 w 2006868"/>
                    <a:gd name="connsiteY1" fmla="*/ 0 h 577516"/>
                    <a:gd name="connsiteX2" fmla="*/ 1284973 w 2006868"/>
                    <a:gd name="connsiteY2" fmla="*/ 178067 h 577516"/>
                    <a:gd name="connsiteX3" fmla="*/ 1732548 w 2006868"/>
                    <a:gd name="connsiteY3" fmla="*/ 577516 h 577516"/>
                    <a:gd name="connsiteX4" fmla="*/ 2006868 w 2006868"/>
                    <a:gd name="connsiteY4" fmla="*/ 346509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868" h="577516">
                      <a:moveTo>
                        <a:pt x="0" y="303196"/>
                      </a:moveTo>
                      <a:lnTo>
                        <a:pt x="505327" y="0"/>
                      </a:lnTo>
                      <a:lnTo>
                        <a:pt x="1284973" y="178067"/>
                      </a:lnTo>
                      <a:lnTo>
                        <a:pt x="1732548" y="577516"/>
                      </a:lnTo>
                      <a:lnTo>
                        <a:pt x="2006868" y="346509"/>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3" name="Freeform 22"/>
                <p:cNvSpPr/>
                <p:nvPr/>
              </p:nvSpPr>
              <p:spPr>
                <a:xfrm>
                  <a:off x="8013032" y="5072513"/>
                  <a:ext cx="2016493" cy="399448"/>
                </a:xfrm>
                <a:custGeom>
                  <a:avLst/>
                  <a:gdLst>
                    <a:gd name="connsiteX0" fmla="*/ 0 w 2016493"/>
                    <a:gd name="connsiteY0" fmla="*/ 182880 h 399448"/>
                    <a:gd name="connsiteX1" fmla="*/ 163630 w 2016493"/>
                    <a:gd name="connsiteY1" fmla="*/ 317633 h 399448"/>
                    <a:gd name="connsiteX2" fmla="*/ 654518 w 2016493"/>
                    <a:gd name="connsiteY2" fmla="*/ 0 h 399448"/>
                    <a:gd name="connsiteX3" fmla="*/ 1496729 w 2016493"/>
                    <a:gd name="connsiteY3" fmla="*/ 399448 h 399448"/>
                    <a:gd name="connsiteX4" fmla="*/ 2016493 w 2016493"/>
                    <a:gd name="connsiteY4" fmla="*/ 110690 h 39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399448">
                      <a:moveTo>
                        <a:pt x="0" y="182880"/>
                      </a:moveTo>
                      <a:lnTo>
                        <a:pt x="163630" y="317633"/>
                      </a:lnTo>
                      <a:lnTo>
                        <a:pt x="654518" y="0"/>
                      </a:lnTo>
                      <a:lnTo>
                        <a:pt x="1496729" y="399448"/>
                      </a:lnTo>
                      <a:lnTo>
                        <a:pt x="2016493" y="110690"/>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Freeform 23"/>
                <p:cNvSpPr/>
                <p:nvPr/>
              </p:nvSpPr>
              <p:spPr>
                <a:xfrm>
                  <a:off x="8056346" y="5058075"/>
                  <a:ext cx="1963554" cy="433137"/>
                </a:xfrm>
                <a:custGeom>
                  <a:avLst/>
                  <a:gdLst>
                    <a:gd name="connsiteX0" fmla="*/ 0 w 1963554"/>
                    <a:gd name="connsiteY0" fmla="*/ 158817 h 433137"/>
                    <a:gd name="connsiteX1" fmla="*/ 351322 w 1963554"/>
                    <a:gd name="connsiteY1" fmla="*/ 399448 h 433137"/>
                    <a:gd name="connsiteX2" fmla="*/ 726707 w 1963554"/>
                    <a:gd name="connsiteY2" fmla="*/ 231006 h 433137"/>
                    <a:gd name="connsiteX3" fmla="*/ 1106905 w 1963554"/>
                    <a:gd name="connsiteY3" fmla="*/ 433137 h 433137"/>
                    <a:gd name="connsiteX4" fmla="*/ 1713297 w 1963554"/>
                    <a:gd name="connsiteY4" fmla="*/ 0 h 433137"/>
                    <a:gd name="connsiteX5" fmla="*/ 1963554 w 1963554"/>
                    <a:gd name="connsiteY5" fmla="*/ 115503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554" h="433137">
                      <a:moveTo>
                        <a:pt x="0" y="158817"/>
                      </a:moveTo>
                      <a:lnTo>
                        <a:pt x="351322" y="399448"/>
                      </a:lnTo>
                      <a:lnTo>
                        <a:pt x="726707" y="231006"/>
                      </a:lnTo>
                      <a:lnTo>
                        <a:pt x="1106905" y="433137"/>
                      </a:lnTo>
                      <a:lnTo>
                        <a:pt x="1713297" y="0"/>
                      </a:lnTo>
                      <a:lnTo>
                        <a:pt x="1963554" y="11550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8760009" y="5400186"/>
                      <a:ext cx="4840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𝐺</m:t>
                                </m:r>
                              </m:sub>
                            </m:sSub>
                          </m:oMath>
                        </m:oMathPara>
                      </a14:m>
                      <a:endParaRPr lang="en-US" sz="2000"/>
                    </a:p>
                  </p:txBody>
                </p:sp>
              </mc:Choice>
              <mc:Fallback xmlns="">
                <p:sp>
                  <p:nvSpPr>
                    <p:cNvPr id="73" name="TextBox 72"/>
                    <p:cNvSpPr txBox="1">
                      <a:spLocks noRot="1" noChangeAspect="1" noMove="1" noResize="1" noEditPoints="1" noAdjustHandles="1" noChangeArrowheads="1" noChangeShapeType="1" noTextEdit="1"/>
                    </p:cNvSpPr>
                    <p:nvPr/>
                  </p:nvSpPr>
                  <p:spPr>
                    <a:xfrm>
                      <a:off x="8760009" y="5400186"/>
                      <a:ext cx="484042" cy="400110"/>
                    </a:xfrm>
                    <a:prstGeom prst="rect">
                      <a:avLst/>
                    </a:prstGeom>
                    <a:blipFill rotWithShape="1">
                      <a:blip r:embed="rId5"/>
                      <a:stretch>
                        <a:fillRect/>
                      </a:stretch>
                    </a:blipFill>
                  </p:spPr>
                  <p:txBody>
                    <a:bodyPr/>
                    <a:lstStyle/>
                    <a:p>
                      <a:r>
                        <a:rPr lang="en-US">
                          <a:noFill/>
                        </a:rPr>
                        <a:t> </a:t>
                      </a:r>
                    </a:p>
                  </p:txBody>
                </p:sp>
              </mc:Fallback>
            </mc:AlternateContent>
          </p:grpSp>
          <p:grpSp>
            <p:nvGrpSpPr>
              <p:cNvPr id="10" name="Group 9"/>
              <p:cNvGrpSpPr/>
              <p:nvPr/>
            </p:nvGrpSpPr>
            <p:grpSpPr>
              <a:xfrm>
                <a:off x="6144304" y="2223303"/>
                <a:ext cx="563851" cy="1791870"/>
                <a:chOff x="7632281" y="4150022"/>
                <a:chExt cx="461600" cy="1466925"/>
              </a:xfrm>
            </p:grpSpPr>
            <p:cxnSp>
              <p:nvCxnSpPr>
                <p:cNvPr id="15" name="Straight Arrow Connector 14"/>
                <p:cNvCxnSpPr/>
                <p:nvPr/>
              </p:nvCxnSpPr>
              <p:spPr>
                <a:xfrm>
                  <a:off x="7864897" y="4150022"/>
                  <a:ext cx="95140" cy="991952"/>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16" name="Oval 15"/>
                <p:cNvSpPr/>
                <p:nvPr/>
              </p:nvSpPr>
              <p:spPr>
                <a:xfrm>
                  <a:off x="7898028" y="5141974"/>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7632281" y="5216837"/>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77" name="TextBox 76"/>
                    <p:cNvSpPr txBox="1">
                      <a:spLocks noRot="1" noChangeAspect="1" noMove="1" noResize="1" noEditPoints="1" noAdjustHandles="1" noChangeArrowheads="1" noChangeShapeType="1" noTextEdit="1"/>
                    </p:cNvSpPr>
                    <p:nvPr/>
                  </p:nvSpPr>
                  <p:spPr>
                    <a:xfrm>
                      <a:off x="7632281" y="5216837"/>
                      <a:ext cx="461600" cy="400110"/>
                    </a:xfrm>
                    <a:prstGeom prst="rect">
                      <a:avLst/>
                    </a:prstGeom>
                    <a:blipFill rotWithShape="1">
                      <a:blip r:embed="rId6"/>
                      <a:stretch>
                        <a:fillRect/>
                      </a:stretch>
                    </a:blipFill>
                  </p:spPr>
                  <p:txBody>
                    <a:bodyPr/>
                    <a:lstStyle/>
                    <a:p>
                      <a:r>
                        <a:rPr lang="en-US">
                          <a:noFill/>
                        </a:rPr>
                        <a:t> </a:t>
                      </a:r>
                    </a:p>
                  </p:txBody>
                </p:sp>
              </mc:Fallback>
            </mc:AlternateContent>
          </p:grpSp>
          <p:grpSp>
            <p:nvGrpSpPr>
              <p:cNvPr id="11" name="Group 10"/>
              <p:cNvGrpSpPr/>
              <p:nvPr/>
            </p:nvGrpSpPr>
            <p:grpSpPr>
              <a:xfrm>
                <a:off x="8984879" y="2223304"/>
                <a:ext cx="563851" cy="1767844"/>
                <a:chOff x="9957735" y="4150023"/>
                <a:chExt cx="461600" cy="1447256"/>
              </a:xfrm>
            </p:grpSpPr>
            <p:cxnSp>
              <p:nvCxnSpPr>
                <p:cNvPr id="12" name="Straight Arrow Connector 11"/>
                <p:cNvCxnSpPr/>
                <p:nvPr/>
              </p:nvCxnSpPr>
              <p:spPr>
                <a:xfrm flipV="1">
                  <a:off x="10070306" y="4150023"/>
                  <a:ext cx="120235" cy="1001414"/>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13" name="Oval 12"/>
                <p:cNvSpPr/>
                <p:nvPr/>
              </p:nvSpPr>
              <p:spPr>
                <a:xfrm>
                  <a:off x="9985057" y="5139898"/>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9957735" y="5197169"/>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81" name="TextBox 80"/>
                    <p:cNvSpPr txBox="1">
                      <a:spLocks noRot="1" noChangeAspect="1" noMove="1" noResize="1" noEditPoints="1" noAdjustHandles="1" noChangeArrowheads="1" noChangeShapeType="1" noTextEdit="1"/>
                    </p:cNvSpPr>
                    <p:nvPr/>
                  </p:nvSpPr>
                  <p:spPr>
                    <a:xfrm>
                      <a:off x="9957735" y="5197169"/>
                      <a:ext cx="461600" cy="400110"/>
                    </a:xfrm>
                    <a:prstGeom prst="rect">
                      <a:avLst/>
                    </a:prstGeom>
                    <a:blipFill rotWithShape="1">
                      <a:blip r:embed="rId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6" name="TextBox 25"/>
                <p:cNvSpPr txBox="1"/>
                <p:nvPr/>
              </p:nvSpPr>
              <p:spPr>
                <a:xfrm>
                  <a:off x="3735518" y="5864896"/>
                  <a:ext cx="3185167" cy="369332"/>
                </a:xfrm>
                <a:prstGeom prst="rect">
                  <a:avLst/>
                </a:prstGeom>
                <a:noFill/>
              </p:spPr>
              <p:txBody>
                <a:bodyPr wrap="none" rtlCol="0">
                  <a:spAutoFit/>
                </a:bodyPr>
                <a:lstStyle/>
                <a:p>
                  <a14:m>
                    <m:oMath xmlns:m="http://schemas.openxmlformats.org/officeDocument/2006/math">
                      <m:sSub>
                        <m:sSubPr>
                          <m:ctrlPr>
                            <a:rPr lang="en-US" i="1" smtClean="0">
                              <a:latin typeface="Cambria Math"/>
                            </a:rPr>
                          </m:ctrlPr>
                        </m:sSubPr>
                        <m:e>
                          <m:r>
                            <a:rPr lang="en-US" b="0" i="1" smtClean="0">
                              <a:latin typeface="Cambria Math"/>
                            </a:rPr>
                            <m:t>𝑆</m:t>
                          </m:r>
                        </m:e>
                        <m:sub>
                          <m:r>
                            <a:rPr lang="en-US" b="0" i="1" smtClean="0">
                              <a:latin typeface="Cambria Math"/>
                            </a:rPr>
                            <m:t>𝑉</m:t>
                          </m:r>
                        </m:sub>
                      </m:sSub>
                      <m:r>
                        <a:rPr lang="en-US" b="0" i="1" smtClean="0">
                          <a:latin typeface="Cambria Math"/>
                        </a:rPr>
                        <m:t>=</m:t>
                      </m:r>
                      <m:sSub>
                        <m:sSubPr>
                          <m:ctrlPr>
                            <a:rPr lang="en-US" b="0" i="1" smtClean="0">
                              <a:latin typeface="Cambria Math"/>
                            </a:rPr>
                          </m:ctrlPr>
                        </m:sSubPr>
                        <m:e>
                          <m:r>
                            <a:rPr lang="en-US" b="0" i="1" smtClean="0">
                              <a:latin typeface="Cambria Math"/>
                            </a:rPr>
                            <m:t>𝑓</m:t>
                          </m:r>
                        </m:e>
                        <m:sub>
                          <m:r>
                            <a:rPr lang="en-US" b="0" i="1" smtClean="0">
                              <a:latin typeface="Cambria Math"/>
                            </a:rPr>
                            <m:t>𝐿</m:t>
                          </m:r>
                        </m:sub>
                      </m:sSub>
                      <m:r>
                        <a:rPr lang="en-US" b="0" i="1" smtClean="0">
                          <a:latin typeface="Cambria Math"/>
                        </a:rPr>
                        <m:t>(</m:t>
                      </m:r>
                      <m:sSub>
                        <m:sSubPr>
                          <m:ctrlPr>
                            <a:rPr lang="en-US" b="0" i="1" smtClean="0">
                              <a:latin typeface="Cambria Math"/>
                            </a:rPr>
                          </m:ctrlPr>
                        </m:sSubPr>
                        <m:e>
                          <m:r>
                            <a:rPr lang="en-US" b="1" i="1" smtClean="0">
                              <a:latin typeface="Cambria Math"/>
                            </a:rPr>
                            <m:t>𝒙</m:t>
                          </m:r>
                        </m:e>
                        <m:sub>
                          <m:r>
                            <a:rPr lang="en-US" b="0" i="1" smtClean="0">
                              <a:latin typeface="Cambria Math"/>
                            </a:rPr>
                            <m:t>𝑖</m:t>
                          </m:r>
                        </m:sub>
                      </m:sSub>
                      <m:r>
                        <a:rPr lang="en-US" b="0" i="1" smtClean="0">
                          <a:latin typeface="Cambria Math"/>
                        </a:rPr>
                        <m:t>)</m:t>
                      </m:r>
                      <m:r>
                        <a:rPr lang="en-US" b="0" i="1" smtClean="0">
                          <a:latin typeface="Cambria Math"/>
                          <a:ea typeface="Cambria Math"/>
                        </a:rPr>
                        <m:t>∙</m:t>
                      </m:r>
                      <m:sSub>
                        <m:sSubPr>
                          <m:ctrlPr>
                            <a:rPr lang="en-US" i="1">
                              <a:latin typeface="Cambria Math"/>
                            </a:rPr>
                          </m:ctrlPr>
                        </m:sSubPr>
                        <m:e>
                          <m:r>
                            <a:rPr lang="en-US" i="1">
                              <a:latin typeface="Cambria Math"/>
                            </a:rPr>
                            <m:t>𝑓</m:t>
                          </m:r>
                        </m:e>
                        <m:sub>
                          <m:r>
                            <a:rPr lang="en-US" b="0" i="1" smtClean="0">
                              <a:latin typeface="Cambria Math"/>
                            </a:rPr>
                            <m:t>𝐺</m:t>
                          </m:r>
                        </m:sub>
                      </m:sSub>
                      <m:r>
                        <a:rPr lang="en-US" b="0" i="1" smtClean="0">
                          <a:latin typeface="Cambria Math"/>
                        </a:rPr>
                        <m:t>(</m:t>
                      </m:r>
                      <m:sSub>
                        <m:sSubPr>
                          <m:ctrlPr>
                            <a:rPr lang="en-US" i="1">
                              <a:latin typeface="Cambria Math"/>
                            </a:rPr>
                          </m:ctrlPr>
                        </m:sSubPr>
                        <m:e>
                          <m:r>
                            <a:rPr lang="en-US" b="1" i="1">
                              <a:latin typeface="Cambria Math"/>
                            </a:rPr>
                            <m:t>𝒙</m:t>
                          </m:r>
                        </m:e>
                        <m:sub>
                          <m:r>
                            <a:rPr lang="en-US" i="1">
                              <a:latin typeface="Cambria Math"/>
                            </a:rPr>
                            <m:t>𝑖</m:t>
                          </m:r>
                        </m:sub>
                      </m:sSub>
                      <m:r>
                        <a:rPr lang="en-US" b="0" i="1" smtClean="0">
                          <a:latin typeface="Cambria Math"/>
                        </a:rPr>
                        <m:t>,</m:t>
                      </m:r>
                      <m:sSub>
                        <m:sSubPr>
                          <m:ctrlPr>
                            <a:rPr lang="en-US" i="1">
                              <a:latin typeface="Cambria Math"/>
                            </a:rPr>
                          </m:ctrlPr>
                        </m:sSubPr>
                        <m:e>
                          <m:r>
                            <a:rPr lang="en-US" b="1" i="1">
                              <a:latin typeface="Cambria Math"/>
                            </a:rPr>
                            <m:t>𝒙</m:t>
                          </m:r>
                        </m:e>
                        <m:sub>
                          <m:r>
                            <a:rPr lang="en-US" b="0" i="1" smtClean="0">
                              <a:latin typeface="Cambria Math"/>
                            </a:rPr>
                            <m:t>𝑒</m:t>
                          </m:r>
                        </m:sub>
                      </m:sSub>
                      <m:r>
                        <a:rPr lang="en-US" b="0" i="1" smtClean="0">
                          <a:latin typeface="Cambria Math"/>
                        </a:rPr>
                        <m:t>)</m:t>
                      </m:r>
                      <m:r>
                        <a:rPr lang="en-US" i="1">
                          <a:latin typeface="Cambria Math"/>
                          <a:ea typeface="Cambria Math"/>
                        </a:rPr>
                        <m:t>∙</m:t>
                      </m:r>
                      <m:sSub>
                        <m:sSubPr>
                          <m:ctrlPr>
                            <a:rPr lang="en-US" i="1">
                              <a:latin typeface="Cambria Math"/>
                            </a:rPr>
                          </m:ctrlPr>
                        </m:sSubPr>
                        <m:e>
                          <m:r>
                            <a:rPr lang="en-US" i="1">
                              <a:latin typeface="Cambria Math"/>
                            </a:rPr>
                            <m:t>𝑓</m:t>
                          </m:r>
                        </m:e>
                        <m:sub>
                          <m:r>
                            <a:rPr lang="en-US" i="1">
                              <a:latin typeface="Cambria Math"/>
                            </a:rPr>
                            <m:t>𝐿</m:t>
                          </m:r>
                        </m:sub>
                      </m:sSub>
                      <m:r>
                        <a:rPr lang="en-US" b="0" i="1" smtClean="0">
                          <a:latin typeface="Cambria Math"/>
                        </a:rPr>
                        <m:t>(</m:t>
                      </m:r>
                      <m:sSub>
                        <m:sSubPr>
                          <m:ctrlPr>
                            <a:rPr lang="en-US" i="1">
                              <a:latin typeface="Cambria Math"/>
                            </a:rPr>
                          </m:ctrlPr>
                        </m:sSubPr>
                        <m:e>
                          <m:r>
                            <a:rPr lang="en-US" b="1" i="1">
                              <a:latin typeface="Cambria Math"/>
                            </a:rPr>
                            <m:t>𝒙</m:t>
                          </m:r>
                        </m:e>
                        <m:sub>
                          <m:r>
                            <a:rPr lang="en-US" b="0" i="1" smtClean="0">
                              <a:latin typeface="Cambria Math"/>
                            </a:rPr>
                            <m:t>𝑒</m:t>
                          </m:r>
                        </m:sub>
                      </m:sSub>
                    </m:oMath>
                  </a14:m>
                  <a:r>
                    <a:rPr lang="en-US" dirty="0" smtClean="0"/>
                    <a:t>)</a:t>
                  </a:r>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3735518" y="5864896"/>
                  <a:ext cx="3185167" cy="369332"/>
                </a:xfrm>
                <a:prstGeom prst="rect">
                  <a:avLst/>
                </a:prstGeom>
                <a:blipFill>
                  <a:blip r:embed="rId8"/>
                  <a:stretch>
                    <a:fillRect t="-10000" r="-1341" b="-26667"/>
                  </a:stretch>
                </a:blipFill>
              </p:spPr>
              <p:txBody>
                <a:bodyPr/>
                <a:lstStyle/>
                <a:p>
                  <a:r>
                    <a:rPr lang="en-US">
                      <a:noFill/>
                    </a:rPr>
                    <a:t> </a:t>
                  </a:r>
                </a:p>
              </p:txBody>
            </p:sp>
          </mc:Fallback>
        </mc:AlternateContent>
        <p:cxnSp>
          <p:nvCxnSpPr>
            <p:cNvPr id="28" name="Straight Arrow Connector 27"/>
            <p:cNvCxnSpPr/>
            <p:nvPr/>
          </p:nvCxnSpPr>
          <p:spPr>
            <a:xfrm flipH="1" flipV="1">
              <a:off x="4071551" y="5433964"/>
              <a:ext cx="354756" cy="457200"/>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252784" y="5625058"/>
              <a:ext cx="43788" cy="26610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378199" y="5398796"/>
              <a:ext cx="310661" cy="492368"/>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r>
              <a:rPr lang="en-US" dirty="0" smtClean="0"/>
              <a:t>Spatial variation of all material parameters</a:t>
            </a:r>
          </a:p>
          <a:p>
            <a:r>
              <a:rPr lang="en-US" dirty="0" smtClean="0"/>
              <a:t>Importance sampling</a:t>
            </a:r>
          </a:p>
          <a:p>
            <a:pPr lvl="1"/>
            <a:r>
              <a:rPr lang="en-US" dirty="0" smtClean="0"/>
              <a:t>Currently only uniform sampling of incident illumination</a:t>
            </a:r>
          </a:p>
        </p:txBody>
      </p:sp>
      <p:sp>
        <p:nvSpPr>
          <p:cNvPr id="27" name="Slide Number Placeholder 26"/>
          <p:cNvSpPr>
            <a:spLocks noGrp="1"/>
          </p:cNvSpPr>
          <p:nvPr>
            <p:ph type="sldNum" sz="quarter" idx="12"/>
          </p:nvPr>
        </p:nvSpPr>
        <p:spPr/>
        <p:txBody>
          <a:bodyPr/>
          <a:lstStyle/>
          <a:p>
            <a:fld id="{7B6CC4D6-176D-4020-9484-FACE48CDBCFB}" type="slidenum">
              <a:rPr lang="cs-CZ" smtClean="0"/>
              <a:t>25</a:t>
            </a:fld>
            <a:endParaRPr lang="cs-CZ" dirty="0"/>
          </a:p>
        </p:txBody>
      </p:sp>
    </p:spTree>
    <p:extLst>
      <p:ext uri="{BB962C8B-B14F-4D97-AF65-F5344CB8AC3E}">
        <p14:creationId xmlns:p14="http://schemas.microsoft.com/office/powerpoint/2010/main" val="125790320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r>
              <a:rPr lang="en-US" dirty="0" smtClean="0"/>
              <a:t>Spatial variation of all material parameters</a:t>
            </a:r>
          </a:p>
          <a:p>
            <a:r>
              <a:rPr lang="en-US" dirty="0" smtClean="0"/>
              <a:t>Importance sampling</a:t>
            </a:r>
          </a:p>
          <a:p>
            <a:r>
              <a:rPr lang="en-US" dirty="0" smtClean="0"/>
              <a:t>General 3D geometry and parameter distributions</a:t>
            </a:r>
          </a:p>
          <a:p>
            <a:pPr lvl="1"/>
            <a:r>
              <a:rPr lang="en-US" dirty="0" smtClean="0"/>
              <a:t>Current solution limited to 2.5D objects</a:t>
            </a:r>
          </a:p>
        </p:txBody>
      </p:sp>
      <p:pic>
        <p:nvPicPr>
          <p:cNvPr id="27" name="Picture 26"/>
          <p:cNvPicPr>
            <a:picLocks noChangeAspect="1"/>
          </p:cNvPicPr>
          <p:nvPr/>
        </p:nvPicPr>
        <p:blipFill>
          <a:blip r:embed="rId3"/>
          <a:stretch>
            <a:fillRect/>
          </a:stretch>
        </p:blipFill>
        <p:spPr>
          <a:xfrm>
            <a:off x="3166825" y="3883481"/>
            <a:ext cx="4337354" cy="2859794"/>
          </a:xfrm>
          <a:prstGeom prst="rect">
            <a:avLst/>
          </a:prstGeom>
        </p:spPr>
      </p:pic>
      <p:sp>
        <p:nvSpPr>
          <p:cNvPr id="33" name="TextBox 32"/>
          <p:cNvSpPr txBox="1"/>
          <p:nvPr/>
        </p:nvSpPr>
        <p:spPr>
          <a:xfrm>
            <a:off x="3544690" y="6574008"/>
            <a:ext cx="3340994" cy="338534"/>
          </a:xfrm>
          <a:prstGeom prst="rect">
            <a:avLst/>
          </a:prstGeom>
          <a:noFill/>
        </p:spPr>
        <p:txBody>
          <a:bodyPr wrap="square" lIns="91420" tIns="45710" rIns="91420" bIns="45710" rtlCol="0">
            <a:spAutoFit/>
          </a:bodyPr>
          <a:lstStyle/>
          <a:p>
            <a:pPr algn="ctr"/>
            <a:r>
              <a:rPr lang="en-US" sz="1600" dirty="0" smtClean="0">
                <a:solidFill>
                  <a:schemeClr val="accent5">
                    <a:lumMod val="50000"/>
                  </a:schemeClr>
                </a:solidFill>
              </a:rPr>
              <a:t>[</a:t>
            </a:r>
            <a:r>
              <a:rPr lang="en-US" sz="1600" dirty="0" err="1" smtClean="0">
                <a:solidFill>
                  <a:schemeClr val="accent5">
                    <a:lumMod val="50000"/>
                  </a:schemeClr>
                </a:solidFill>
              </a:rPr>
              <a:t>Frisvad</a:t>
            </a:r>
            <a:r>
              <a:rPr lang="en-US" sz="1600" dirty="0" smtClean="0">
                <a:solidFill>
                  <a:schemeClr val="accent5">
                    <a:lumMod val="50000"/>
                  </a:schemeClr>
                </a:solidFill>
              </a:rPr>
              <a:t> et al. @ ACM </a:t>
            </a:r>
            <a:r>
              <a:rPr lang="en-US" sz="1600" dirty="0" err="1" smtClean="0">
                <a:solidFill>
                  <a:schemeClr val="accent5">
                    <a:lumMod val="50000"/>
                  </a:schemeClr>
                </a:solidFill>
              </a:rPr>
              <a:t>ToG</a:t>
            </a:r>
            <a:r>
              <a:rPr lang="en-US" sz="1600" dirty="0" smtClean="0">
                <a:solidFill>
                  <a:schemeClr val="accent5">
                    <a:lumMod val="50000"/>
                  </a:schemeClr>
                </a:solidFill>
              </a:rPr>
              <a:t> 2014]</a:t>
            </a:r>
            <a:endParaRPr lang="en-US" sz="1600" dirty="0">
              <a:solidFill>
                <a:schemeClr val="accent5">
                  <a:lumMod val="50000"/>
                </a:schemeClr>
              </a:solidFill>
            </a:endParaRPr>
          </a:p>
        </p:txBody>
      </p:sp>
      <p:sp>
        <p:nvSpPr>
          <p:cNvPr id="5" name="Slide Number Placeholder 4"/>
          <p:cNvSpPr>
            <a:spLocks noGrp="1"/>
          </p:cNvSpPr>
          <p:nvPr>
            <p:ph type="sldNum" sz="quarter" idx="12"/>
          </p:nvPr>
        </p:nvSpPr>
        <p:spPr/>
        <p:txBody>
          <a:bodyPr/>
          <a:lstStyle/>
          <a:p>
            <a:fld id="{7B6CC4D6-176D-4020-9484-FACE48CDBCFB}" type="slidenum">
              <a:rPr lang="cs-CZ" smtClean="0"/>
              <a:t>26</a:t>
            </a:fld>
            <a:endParaRPr lang="cs-CZ" dirty="0"/>
          </a:p>
        </p:txBody>
      </p:sp>
    </p:spTree>
    <p:extLst>
      <p:ext uri="{BB962C8B-B14F-4D97-AF65-F5344CB8AC3E}">
        <p14:creationId xmlns:p14="http://schemas.microsoft.com/office/powerpoint/2010/main" val="7681694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88" y="2370106"/>
            <a:ext cx="9655846" cy="2777966"/>
          </a:xfrm>
        </p:spPr>
        <p:txBody>
          <a:bodyPr>
            <a:normAutofit/>
          </a:bodyPr>
          <a:lstStyle/>
          <a:p>
            <a:r>
              <a:rPr lang="en-US" sz="5400" cap="small" dirty="0" smtClean="0"/>
              <a:t>Principled Kernel </a:t>
            </a:r>
            <a:r>
              <a:rPr lang="en-US" sz="5400" cap="small" dirty="0"/>
              <a:t>Prediction for </a:t>
            </a:r>
            <a:r>
              <a:rPr lang="en-US" sz="5400" cap="small" dirty="0">
                <a:solidFill>
                  <a:schemeClr val="accent6">
                    <a:lumMod val="40000"/>
                    <a:lumOff val="60000"/>
                  </a:schemeClr>
                </a:solidFill>
              </a:rPr>
              <a:t>S</a:t>
            </a:r>
            <a:r>
              <a:rPr lang="en-US" sz="5400" cap="small" dirty="0">
                <a:solidFill>
                  <a:schemeClr val="accent2">
                    <a:lumMod val="20000"/>
                    <a:lumOff val="80000"/>
                  </a:schemeClr>
                </a:solidFill>
              </a:rPr>
              <a:t>p</a:t>
            </a:r>
            <a:r>
              <a:rPr lang="en-US" sz="5400" cap="small" dirty="0">
                <a:solidFill>
                  <a:schemeClr val="accent5">
                    <a:lumMod val="40000"/>
                    <a:lumOff val="60000"/>
                  </a:schemeClr>
                </a:solidFill>
              </a:rPr>
              <a:t>a</a:t>
            </a:r>
            <a:r>
              <a:rPr lang="en-US" sz="5400" cap="small" dirty="0">
                <a:solidFill>
                  <a:schemeClr val="accent1">
                    <a:lumMod val="20000"/>
                    <a:lumOff val="80000"/>
                  </a:schemeClr>
                </a:solidFill>
              </a:rPr>
              <a:t>t</a:t>
            </a:r>
            <a:r>
              <a:rPr lang="en-US" sz="5400" cap="small" dirty="0">
                <a:solidFill>
                  <a:schemeClr val="bg2">
                    <a:lumMod val="90000"/>
                  </a:schemeClr>
                </a:solidFill>
              </a:rPr>
              <a:t>i</a:t>
            </a:r>
            <a:r>
              <a:rPr lang="en-US" sz="5400" cap="small" dirty="0">
                <a:solidFill>
                  <a:schemeClr val="accent1">
                    <a:lumMod val="40000"/>
                    <a:lumOff val="60000"/>
                  </a:schemeClr>
                </a:solidFill>
              </a:rPr>
              <a:t>a</a:t>
            </a:r>
            <a:r>
              <a:rPr lang="en-US" sz="5400" cap="small" dirty="0">
                <a:solidFill>
                  <a:schemeClr val="accent4">
                    <a:lumMod val="40000"/>
                    <a:lumOff val="60000"/>
                  </a:schemeClr>
                </a:solidFill>
              </a:rPr>
              <a:t>l</a:t>
            </a:r>
            <a:r>
              <a:rPr lang="en-US" sz="5400" cap="small" dirty="0">
                <a:solidFill>
                  <a:schemeClr val="accent3">
                    <a:lumMod val="40000"/>
                    <a:lumOff val="60000"/>
                  </a:schemeClr>
                </a:solidFill>
              </a:rPr>
              <a:t>l</a:t>
            </a:r>
            <a:r>
              <a:rPr lang="en-US" sz="5400" cap="small" dirty="0">
                <a:solidFill>
                  <a:schemeClr val="bg2">
                    <a:lumMod val="90000"/>
                  </a:schemeClr>
                </a:solidFill>
              </a:rPr>
              <a:t>y</a:t>
            </a:r>
            <a:r>
              <a:rPr lang="en-US" sz="5400" cap="small" dirty="0"/>
              <a:t> </a:t>
            </a:r>
            <a:r>
              <a:rPr lang="en-US" sz="5400" cap="small" dirty="0">
                <a:solidFill>
                  <a:schemeClr val="accent6">
                    <a:lumMod val="20000"/>
                    <a:lumOff val="80000"/>
                  </a:schemeClr>
                </a:solidFill>
              </a:rPr>
              <a:t>V</a:t>
            </a:r>
            <a:r>
              <a:rPr lang="en-US" sz="5400" cap="small" dirty="0">
                <a:solidFill>
                  <a:schemeClr val="accent2">
                    <a:lumMod val="40000"/>
                    <a:lumOff val="60000"/>
                  </a:schemeClr>
                </a:solidFill>
              </a:rPr>
              <a:t>a</a:t>
            </a:r>
            <a:r>
              <a:rPr lang="en-US" sz="5400" cap="small" dirty="0">
                <a:solidFill>
                  <a:schemeClr val="tx2">
                    <a:lumMod val="20000"/>
                    <a:lumOff val="80000"/>
                  </a:schemeClr>
                </a:solidFill>
              </a:rPr>
              <a:t>r</a:t>
            </a:r>
            <a:r>
              <a:rPr lang="en-US" sz="5400" cap="small" dirty="0">
                <a:solidFill>
                  <a:schemeClr val="accent5">
                    <a:lumMod val="60000"/>
                    <a:lumOff val="40000"/>
                  </a:schemeClr>
                </a:solidFill>
              </a:rPr>
              <a:t>y</a:t>
            </a:r>
            <a:r>
              <a:rPr lang="en-US" sz="5400" cap="small" dirty="0">
                <a:solidFill>
                  <a:schemeClr val="accent5">
                    <a:lumMod val="20000"/>
                    <a:lumOff val="80000"/>
                  </a:schemeClr>
                </a:solidFill>
              </a:rPr>
              <a:t>i</a:t>
            </a:r>
            <a:r>
              <a:rPr lang="en-US" sz="5400" cap="small" dirty="0">
                <a:solidFill>
                  <a:schemeClr val="accent1">
                    <a:lumMod val="40000"/>
                    <a:lumOff val="60000"/>
                  </a:schemeClr>
                </a:solidFill>
              </a:rPr>
              <a:t>n</a:t>
            </a:r>
            <a:r>
              <a:rPr lang="en-US" sz="5400" cap="small" dirty="0">
                <a:solidFill>
                  <a:schemeClr val="accent6">
                    <a:lumMod val="40000"/>
                    <a:lumOff val="60000"/>
                  </a:schemeClr>
                </a:solidFill>
              </a:rPr>
              <a:t>g</a:t>
            </a:r>
            <a:r>
              <a:rPr lang="en-US" sz="5400" cap="small" dirty="0"/>
              <a:t> BSSRDFs</a:t>
            </a:r>
            <a:endParaRPr lang="en-US" sz="4300" dirty="0"/>
          </a:p>
        </p:txBody>
      </p:sp>
      <p:sp>
        <p:nvSpPr>
          <p:cNvPr id="3" name="Subtitle 2"/>
          <p:cNvSpPr>
            <a:spLocks noGrp="1"/>
          </p:cNvSpPr>
          <p:nvPr>
            <p:ph type="subTitle" idx="1"/>
          </p:nvPr>
        </p:nvSpPr>
        <p:spPr>
          <a:xfrm>
            <a:off x="523679" y="5569513"/>
            <a:ext cx="9747592" cy="873862"/>
          </a:xfrm>
        </p:spPr>
        <p:txBody>
          <a:bodyPr/>
          <a:lstStyle/>
          <a:p>
            <a:r>
              <a:rPr lang="en-US" smtClean="0"/>
              <a:t>Oskar Elek and Jaroslav K</a:t>
            </a:r>
            <a:r>
              <a:rPr lang="cs-CZ" smtClean="0"/>
              <a:t>řivánek</a:t>
            </a:r>
            <a:endParaRPr lang="en-US" dirty="0" smtClean="0"/>
          </a:p>
          <a:p>
            <a:r>
              <a:rPr lang="en-US" smtClean="0"/>
              <a:t>Charles University, Prague</a:t>
            </a:r>
            <a:endParaRPr lang="en-US" dirty="0"/>
          </a:p>
        </p:txBody>
      </p:sp>
      <p:grpSp>
        <p:nvGrpSpPr>
          <p:cNvPr id="4" name="Group 3"/>
          <p:cNvGrpSpPr/>
          <p:nvPr/>
        </p:nvGrpSpPr>
        <p:grpSpPr>
          <a:xfrm>
            <a:off x="6409443" y="5653046"/>
            <a:ext cx="4177270" cy="553998"/>
            <a:chOff x="5130956" y="4421666"/>
            <a:chExt cx="4177270" cy="55399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956" y="4499429"/>
              <a:ext cx="615636" cy="411450"/>
            </a:xfrm>
            <a:prstGeom prst="rect">
              <a:avLst/>
            </a:prstGeom>
          </p:spPr>
        </p:pic>
        <p:sp>
          <p:nvSpPr>
            <p:cNvPr id="6" name="TextBox 5"/>
            <p:cNvSpPr txBox="1"/>
            <p:nvPr/>
          </p:nvSpPr>
          <p:spPr>
            <a:xfrm>
              <a:off x="5722719" y="4421666"/>
              <a:ext cx="3585507" cy="553996"/>
            </a:xfrm>
            <a:prstGeom prst="rect">
              <a:avLst/>
            </a:prstGeom>
            <a:noFill/>
          </p:spPr>
          <p:txBody>
            <a:bodyPr wrap="square" rtlCol="0">
              <a:spAutoFit/>
            </a:bodyPr>
            <a:lstStyle/>
            <a:p>
              <a:r>
                <a:rPr lang="en-US" sz="1000" dirty="0">
                  <a:solidFill>
                    <a:schemeClr val="bg2"/>
                  </a:solidFill>
                  <a:latin typeface="Source Sans Pro" charset="0"/>
                  <a:ea typeface="Source Sans Pro" charset="0"/>
                  <a:cs typeface="Source Sans Pro" charset="0"/>
                </a:rPr>
                <a:t>This project has received funding from the </a:t>
              </a:r>
              <a:r>
                <a:rPr lang="en-US" sz="1000" dirty="0" smtClean="0">
                  <a:solidFill>
                    <a:schemeClr val="bg2"/>
                  </a:solidFill>
                  <a:latin typeface="Source Sans Pro" charset="0"/>
                  <a:ea typeface="Source Sans Pro" charset="0"/>
                  <a:cs typeface="Source Sans Pro" charset="0"/>
                </a:rPr>
                <a:t>European Union’s </a:t>
              </a:r>
              <a:r>
                <a:rPr lang="en-US" sz="1000" dirty="0">
                  <a:solidFill>
                    <a:schemeClr val="bg2"/>
                  </a:solidFill>
                  <a:latin typeface="Source Sans Pro" charset="0"/>
                  <a:ea typeface="Source Sans Pro" charset="0"/>
                  <a:cs typeface="Source Sans Pro" charset="0"/>
                </a:rPr>
                <a:t>Horizon 2020 research </a:t>
              </a:r>
              <a:r>
                <a:rPr lang="en-US" sz="1000" dirty="0" smtClean="0">
                  <a:solidFill>
                    <a:schemeClr val="bg2"/>
                  </a:solidFill>
                  <a:latin typeface="Source Sans Pro" charset="0"/>
                  <a:ea typeface="Source Sans Pro" charset="0"/>
                  <a:cs typeface="Source Sans Pro" charset="0"/>
                </a:rPr>
                <a:t>and innovation</a:t>
              </a:r>
              <a:r>
                <a:rPr lang="en-US" sz="1000" dirty="0">
                  <a:solidFill>
                    <a:schemeClr val="bg2"/>
                  </a:solidFill>
                  <a:latin typeface="Source Sans Pro" charset="0"/>
                  <a:ea typeface="Source Sans Pro" charset="0"/>
                  <a:cs typeface="Source Sans Pro" charset="0"/>
                </a:rPr>
                <a:t> programme under the Marie Sklodowska-Curie grant agreement No 642841.</a:t>
              </a:r>
            </a:p>
          </p:txBody>
        </p:sp>
      </p:gr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21" b="99479" l="0" r="100000">
                        <a14:foregroundMark x1="18281" y1="52604" x2="18281" y2="52604"/>
                        <a14:foregroundMark x1="25000" y1="41146" x2="25000" y2="41146"/>
                        <a14:foregroundMark x1="25313" y1="24479" x2="25313" y2="24479"/>
                        <a14:foregroundMark x1="62031" y1="53646" x2="62031" y2="53646"/>
                        <a14:foregroundMark x1="80156" y1="57813" x2="80156" y2="57813"/>
                        <a14:backgroundMark x1="28125" y1="58854" x2="28125" y2="58854"/>
                        <a14:backgroundMark x1="44531" y1="39063" x2="44531"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4623913" y="5685200"/>
            <a:ext cx="1648131" cy="49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97638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smtClean="0"/>
              <a:t>Extra Slides</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3" name="Slide Number Placeholder 2"/>
          <p:cNvSpPr>
            <a:spLocks noGrp="1"/>
          </p:cNvSpPr>
          <p:nvPr>
            <p:ph type="sldNum" sz="quarter" idx="4"/>
          </p:nvPr>
        </p:nvSpPr>
        <p:spPr/>
        <p:txBody>
          <a:bodyPr/>
          <a:lstStyle/>
          <a:p>
            <a:fld id="{7B6CC4D6-176D-4020-9484-FACE48CDBCFB}" type="slidenum">
              <a:rPr lang="cs-CZ" smtClean="0"/>
              <a:pPr/>
              <a:t>28</a:t>
            </a:fld>
            <a:endParaRPr lang="cs-CZ" dirty="0"/>
          </a:p>
        </p:txBody>
      </p:sp>
    </p:spTree>
    <p:extLst>
      <p:ext uri="{BB962C8B-B14F-4D97-AF65-F5344CB8AC3E}">
        <p14:creationId xmlns:p14="http://schemas.microsoft.com/office/powerpoint/2010/main" val="83541479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Basis BSSRDF</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43" y="1330250"/>
            <a:ext cx="10432558" cy="552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B6CC4D6-176D-4020-9484-FACE48CDBCFB}" type="slidenum">
              <a:rPr lang="cs-CZ" smtClean="0"/>
              <a:t>29</a:t>
            </a:fld>
            <a:endParaRPr lang="cs-CZ" dirty="0"/>
          </a:p>
        </p:txBody>
      </p:sp>
    </p:spTree>
    <p:extLst>
      <p:ext uri="{BB962C8B-B14F-4D97-AF65-F5344CB8AC3E}">
        <p14:creationId xmlns:p14="http://schemas.microsoft.com/office/powerpoint/2010/main" val="69924610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a:xfrm>
            <a:off x="500063" y="2138377"/>
            <a:ext cx="9691687" cy="590542"/>
          </a:xfrm>
        </p:spPr>
        <p:txBody>
          <a:bodyPr>
            <a:normAutofit/>
          </a:bodyPr>
          <a:lstStyle/>
          <a:p>
            <a:pPr marL="0" indent="0" algn="ctr">
              <a:buNone/>
            </a:pPr>
            <a:r>
              <a:rPr lang="en-US" b="1" smtClean="0"/>
              <a:t>Not</a:t>
            </a:r>
            <a:r>
              <a:rPr lang="en-US" smtClean="0"/>
              <a:t> tackling SV-BSSRDF </a:t>
            </a:r>
            <a:r>
              <a:rPr lang="en-US" b="1" smtClean="0"/>
              <a:t>acquisition / compression / editing</a:t>
            </a:r>
            <a:endParaRPr lang="en-US" b="1"/>
          </a:p>
        </p:txBody>
      </p:sp>
      <p:sp>
        <p:nvSpPr>
          <p:cNvPr id="5" name="TextBox 4"/>
          <p:cNvSpPr txBox="1"/>
          <p:nvPr/>
        </p:nvSpPr>
        <p:spPr>
          <a:xfrm>
            <a:off x="1581467" y="5731867"/>
            <a:ext cx="2833684"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[Peers et al. @ SIGGRAPH 2006]</a:t>
            </a:r>
            <a:endParaRPr lang="en-US" sz="1600">
              <a:solidFill>
                <a:schemeClr val="accent5">
                  <a:lumMod val="50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9877" y="2887456"/>
            <a:ext cx="3316854" cy="285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5769003" y="2912949"/>
            <a:ext cx="3582932" cy="2808472"/>
            <a:chOff x="5734051" y="3097028"/>
            <a:chExt cx="3582933" cy="2808472"/>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4051" y="3097028"/>
              <a:ext cx="1744609" cy="280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376" y="3097028"/>
              <a:ext cx="1744608" cy="280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16"/>
          <p:cNvSpPr txBox="1"/>
          <p:nvPr/>
        </p:nvSpPr>
        <p:spPr>
          <a:xfrm>
            <a:off x="6167867" y="5731867"/>
            <a:ext cx="2785209"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[Song et al. @ </a:t>
            </a:r>
            <a:r>
              <a:rPr lang="en-US" sz="1600">
                <a:solidFill>
                  <a:schemeClr val="accent5">
                    <a:lumMod val="50000"/>
                  </a:schemeClr>
                </a:solidFill>
              </a:rPr>
              <a:t>SIGGRAPH </a:t>
            </a:r>
            <a:r>
              <a:rPr lang="en-US" sz="1600" smtClean="0">
                <a:solidFill>
                  <a:schemeClr val="accent5">
                    <a:lumMod val="50000"/>
                  </a:schemeClr>
                </a:solidFill>
              </a:rPr>
              <a:t>2009]</a:t>
            </a:r>
            <a:endParaRPr lang="en-US" sz="1600">
              <a:solidFill>
                <a:schemeClr val="accent5">
                  <a:lumMod val="50000"/>
                </a:schemeClr>
              </a:solidFill>
            </a:endParaRPr>
          </a:p>
        </p:txBody>
      </p:sp>
      <p:sp>
        <p:nvSpPr>
          <p:cNvPr id="7" name="Slide Number Placeholder 6"/>
          <p:cNvSpPr>
            <a:spLocks noGrp="1"/>
          </p:cNvSpPr>
          <p:nvPr>
            <p:ph type="sldNum" sz="quarter" idx="12"/>
          </p:nvPr>
        </p:nvSpPr>
        <p:spPr/>
        <p:txBody>
          <a:bodyPr/>
          <a:lstStyle/>
          <a:p>
            <a:fld id="{7B6CC4D6-176D-4020-9484-FACE48CDBCFB}" type="slidenum">
              <a:rPr lang="cs-CZ" smtClean="0"/>
              <a:t>3</a:t>
            </a:fld>
            <a:endParaRPr lang="cs-CZ" dirty="0"/>
          </a:p>
        </p:txBody>
      </p:sp>
    </p:spTree>
    <p:extLst>
      <p:ext uri="{BB962C8B-B14F-4D97-AF65-F5344CB8AC3E}">
        <p14:creationId xmlns:p14="http://schemas.microsoft.com/office/powerpoint/2010/main" val="270584690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Results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2"/>
          <a:stretch>
            <a:fillRect/>
          </a:stretch>
        </p:blipFill>
        <p:spPr>
          <a:xfrm>
            <a:off x="1319898" y="946649"/>
            <a:ext cx="8052017" cy="6231948"/>
          </a:xfrm>
          <a:prstGeom prst="rect">
            <a:avLst/>
          </a:prstGeom>
        </p:spPr>
      </p:pic>
      <p:sp>
        <p:nvSpPr>
          <p:cNvPr id="4" name="Slide Number Placeholder 3"/>
          <p:cNvSpPr>
            <a:spLocks noGrp="1"/>
          </p:cNvSpPr>
          <p:nvPr>
            <p:ph type="sldNum" sz="quarter" idx="12"/>
          </p:nvPr>
        </p:nvSpPr>
        <p:spPr/>
        <p:txBody>
          <a:bodyPr/>
          <a:lstStyle/>
          <a:p>
            <a:fld id="{7B6CC4D6-176D-4020-9484-FACE48CDBCFB}" type="slidenum">
              <a:rPr lang="cs-CZ" smtClean="0"/>
              <a:t>30</a:t>
            </a:fld>
            <a:endParaRPr lang="cs-CZ" dirty="0"/>
          </a:p>
        </p:txBody>
      </p:sp>
    </p:spTree>
    <p:extLst>
      <p:ext uri="{BB962C8B-B14F-4D97-AF65-F5344CB8AC3E}">
        <p14:creationId xmlns:p14="http://schemas.microsoft.com/office/powerpoint/2010/main" val="11124678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smtClean="0"/>
              <a:t>BSSRDF and SV-BSSRDF</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a:t>U</a:t>
            </a:r>
            <a:r>
              <a:rPr lang="en-US" dirty="0" smtClean="0"/>
              <a:t>ses and challenges</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4</a:t>
            </a:fld>
            <a:endParaRPr lang="cs-CZ" dirty="0"/>
          </a:p>
        </p:txBody>
      </p:sp>
    </p:spTree>
    <p:extLst>
      <p:ext uri="{BB962C8B-B14F-4D97-AF65-F5344CB8AC3E}">
        <p14:creationId xmlns:p14="http://schemas.microsoft.com/office/powerpoint/2010/main" val="26527583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BSSRDF: Background</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1975" y="2812102"/>
            <a:ext cx="4563789" cy="329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3648380" y="3033012"/>
            <a:ext cx="3380402" cy="1882445"/>
          </a:xfrm>
          <a:custGeom>
            <a:avLst/>
            <a:gdLst>
              <a:gd name="connsiteX0" fmla="*/ 0 w 3568700"/>
              <a:gd name="connsiteY0" fmla="*/ 38100 h 1955800"/>
              <a:gd name="connsiteX1" fmla="*/ 444500 w 3568700"/>
              <a:gd name="connsiteY1" fmla="*/ 1682750 h 1955800"/>
              <a:gd name="connsiteX2" fmla="*/ 1727200 w 3568700"/>
              <a:gd name="connsiteY2" fmla="*/ 1898650 h 1955800"/>
              <a:gd name="connsiteX3" fmla="*/ 2305050 w 3568700"/>
              <a:gd name="connsiteY3" fmla="*/ 1587500 h 1955800"/>
              <a:gd name="connsiteX4" fmla="*/ 3200400 w 3568700"/>
              <a:gd name="connsiteY4" fmla="*/ 1955800 h 1955800"/>
              <a:gd name="connsiteX5" fmla="*/ 3568700 w 3568700"/>
              <a:gd name="connsiteY5" fmla="*/ 0 h 1955800"/>
              <a:gd name="connsiteX0" fmla="*/ 0 w 3568700"/>
              <a:gd name="connsiteY0" fmla="*/ 38100 h 1898650"/>
              <a:gd name="connsiteX1" fmla="*/ 444500 w 3568700"/>
              <a:gd name="connsiteY1" fmla="*/ 1682750 h 1898650"/>
              <a:gd name="connsiteX2" fmla="*/ 1727200 w 3568700"/>
              <a:gd name="connsiteY2" fmla="*/ 1898650 h 1898650"/>
              <a:gd name="connsiteX3" fmla="*/ 2305050 w 3568700"/>
              <a:gd name="connsiteY3" fmla="*/ 1587500 h 1898650"/>
              <a:gd name="connsiteX4" fmla="*/ 3141359 w 3568700"/>
              <a:gd name="connsiteY4" fmla="*/ 1704534 h 1898650"/>
              <a:gd name="connsiteX5" fmla="*/ 3568700 w 3568700"/>
              <a:gd name="connsiteY5" fmla="*/ 0 h 1898650"/>
              <a:gd name="connsiteX0" fmla="*/ 0 w 3612383"/>
              <a:gd name="connsiteY0" fmla="*/ 0 h 2013170"/>
              <a:gd name="connsiteX1" fmla="*/ 488183 w 3612383"/>
              <a:gd name="connsiteY1" fmla="*/ 1797270 h 2013170"/>
              <a:gd name="connsiteX2" fmla="*/ 1770883 w 3612383"/>
              <a:gd name="connsiteY2" fmla="*/ 2013170 h 2013170"/>
              <a:gd name="connsiteX3" fmla="*/ 2348733 w 3612383"/>
              <a:gd name="connsiteY3" fmla="*/ 1702020 h 2013170"/>
              <a:gd name="connsiteX4" fmla="*/ 3185042 w 3612383"/>
              <a:gd name="connsiteY4" fmla="*/ 1819054 h 2013170"/>
              <a:gd name="connsiteX5" fmla="*/ 3612383 w 3612383"/>
              <a:gd name="connsiteY5" fmla="*/ 114520 h 2013170"/>
              <a:gd name="connsiteX0" fmla="*/ 0 w 3492253"/>
              <a:gd name="connsiteY0" fmla="*/ 0 h 2013170"/>
              <a:gd name="connsiteX1" fmla="*/ 488183 w 3492253"/>
              <a:gd name="connsiteY1" fmla="*/ 1797270 h 2013170"/>
              <a:gd name="connsiteX2" fmla="*/ 1770883 w 3492253"/>
              <a:gd name="connsiteY2" fmla="*/ 2013170 h 2013170"/>
              <a:gd name="connsiteX3" fmla="*/ 2348733 w 3492253"/>
              <a:gd name="connsiteY3" fmla="*/ 1702020 h 2013170"/>
              <a:gd name="connsiteX4" fmla="*/ 3185042 w 3492253"/>
              <a:gd name="connsiteY4" fmla="*/ 1819054 h 2013170"/>
              <a:gd name="connsiteX5" fmla="*/ 3492253 w 3492253"/>
              <a:gd name="connsiteY5" fmla="*/ 657169 h 2013170"/>
              <a:gd name="connsiteX0" fmla="*/ 0 w 3492253"/>
              <a:gd name="connsiteY0" fmla="*/ 0 h 2013170"/>
              <a:gd name="connsiteX1" fmla="*/ 488183 w 3492253"/>
              <a:gd name="connsiteY1" fmla="*/ 1797270 h 2013170"/>
              <a:gd name="connsiteX2" fmla="*/ 1770883 w 3492253"/>
              <a:gd name="connsiteY2" fmla="*/ 2013170 h 2013170"/>
              <a:gd name="connsiteX3" fmla="*/ 2348733 w 3492253"/>
              <a:gd name="connsiteY3" fmla="*/ 1702020 h 2013170"/>
              <a:gd name="connsiteX4" fmla="*/ 3185042 w 3492253"/>
              <a:gd name="connsiteY4" fmla="*/ 1819054 h 2013170"/>
              <a:gd name="connsiteX5" fmla="*/ 3492253 w 3492253"/>
              <a:gd name="connsiteY5" fmla="*/ 657169 h 2013170"/>
              <a:gd name="connsiteX0" fmla="*/ 0 w 3492253"/>
              <a:gd name="connsiteY0" fmla="*/ 0 h 2013170"/>
              <a:gd name="connsiteX1" fmla="*/ 488183 w 3492253"/>
              <a:gd name="connsiteY1" fmla="*/ 1797270 h 2013170"/>
              <a:gd name="connsiteX2" fmla="*/ 1770883 w 3492253"/>
              <a:gd name="connsiteY2" fmla="*/ 2013170 h 2013170"/>
              <a:gd name="connsiteX3" fmla="*/ 2348733 w 3492253"/>
              <a:gd name="connsiteY3" fmla="*/ 1702020 h 2013170"/>
              <a:gd name="connsiteX4" fmla="*/ 3185042 w 3492253"/>
              <a:gd name="connsiteY4" fmla="*/ 1819054 h 2013170"/>
              <a:gd name="connsiteX5" fmla="*/ 3492253 w 3492253"/>
              <a:gd name="connsiteY5" fmla="*/ 657169 h 20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253" h="2013170">
                <a:moveTo>
                  <a:pt x="0" y="0"/>
                </a:moveTo>
                <a:lnTo>
                  <a:pt x="488183" y="1797270"/>
                </a:lnTo>
                <a:lnTo>
                  <a:pt x="1770883" y="2013170"/>
                </a:lnTo>
                <a:lnTo>
                  <a:pt x="2348733" y="1702020"/>
                </a:lnTo>
                <a:lnTo>
                  <a:pt x="3185042" y="1819054"/>
                </a:lnTo>
                <a:cubicBezTo>
                  <a:pt x="3484837" y="729191"/>
                  <a:pt x="3389849" y="1044464"/>
                  <a:pt x="3492253" y="657169"/>
                </a:cubicBez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Freeform 8"/>
          <p:cNvSpPr/>
          <p:nvPr/>
        </p:nvSpPr>
        <p:spPr>
          <a:xfrm>
            <a:off x="3690665" y="3125413"/>
            <a:ext cx="3462337" cy="1930795"/>
          </a:xfrm>
          <a:custGeom>
            <a:avLst/>
            <a:gdLst>
              <a:gd name="connsiteX0" fmla="*/ 642938 w 3567113"/>
              <a:gd name="connsiteY0" fmla="*/ 0 h 1804988"/>
              <a:gd name="connsiteX1" fmla="*/ 0 w 3567113"/>
              <a:gd name="connsiteY1" fmla="*/ 1381125 h 1804988"/>
              <a:gd name="connsiteX2" fmla="*/ 1062038 w 3567113"/>
              <a:gd name="connsiteY2" fmla="*/ 1804988 h 1804988"/>
              <a:gd name="connsiteX3" fmla="*/ 1862138 w 3567113"/>
              <a:gd name="connsiteY3" fmla="*/ 1257300 h 1804988"/>
              <a:gd name="connsiteX4" fmla="*/ 2767013 w 3567113"/>
              <a:gd name="connsiteY4" fmla="*/ 1704975 h 1804988"/>
              <a:gd name="connsiteX5" fmla="*/ 3567113 w 3567113"/>
              <a:gd name="connsiteY5" fmla="*/ 1033463 h 1804988"/>
              <a:gd name="connsiteX6" fmla="*/ 3128963 w 3567113"/>
              <a:gd name="connsiteY6" fmla="*/ 123825 h 1804988"/>
              <a:gd name="connsiteX0" fmla="*/ 438150 w 3362325"/>
              <a:gd name="connsiteY0" fmla="*/ 0 h 1804988"/>
              <a:gd name="connsiteX1" fmla="*/ 0 w 3362325"/>
              <a:gd name="connsiteY1" fmla="*/ 1052512 h 1804988"/>
              <a:gd name="connsiteX2" fmla="*/ 857250 w 3362325"/>
              <a:gd name="connsiteY2" fmla="*/ 1804988 h 1804988"/>
              <a:gd name="connsiteX3" fmla="*/ 1657350 w 3362325"/>
              <a:gd name="connsiteY3" fmla="*/ 1257300 h 1804988"/>
              <a:gd name="connsiteX4" fmla="*/ 2562225 w 3362325"/>
              <a:gd name="connsiteY4" fmla="*/ 1704975 h 1804988"/>
              <a:gd name="connsiteX5" fmla="*/ 3362325 w 3362325"/>
              <a:gd name="connsiteY5" fmla="*/ 1033463 h 1804988"/>
              <a:gd name="connsiteX6" fmla="*/ 2924175 w 3362325"/>
              <a:gd name="connsiteY6" fmla="*/ 123825 h 1804988"/>
              <a:gd name="connsiteX0" fmla="*/ 438150 w 3362325"/>
              <a:gd name="connsiteY0" fmla="*/ 0 h 2005012"/>
              <a:gd name="connsiteX1" fmla="*/ 0 w 3362325"/>
              <a:gd name="connsiteY1" fmla="*/ 1052512 h 2005012"/>
              <a:gd name="connsiteX2" fmla="*/ 857250 w 3362325"/>
              <a:gd name="connsiteY2" fmla="*/ 1804988 h 2005012"/>
              <a:gd name="connsiteX3" fmla="*/ 1657350 w 3362325"/>
              <a:gd name="connsiteY3" fmla="*/ 1257300 h 2005012"/>
              <a:gd name="connsiteX4" fmla="*/ 2638425 w 3362325"/>
              <a:gd name="connsiteY4" fmla="*/ 2005012 h 2005012"/>
              <a:gd name="connsiteX5" fmla="*/ 3362325 w 3362325"/>
              <a:gd name="connsiteY5" fmla="*/ 1033463 h 2005012"/>
              <a:gd name="connsiteX6" fmla="*/ 2924175 w 3362325"/>
              <a:gd name="connsiteY6" fmla="*/ 123825 h 2005012"/>
              <a:gd name="connsiteX0" fmla="*/ 438150 w 3362325"/>
              <a:gd name="connsiteY0" fmla="*/ 0 h 2005012"/>
              <a:gd name="connsiteX1" fmla="*/ 0 w 3362325"/>
              <a:gd name="connsiteY1" fmla="*/ 1052512 h 2005012"/>
              <a:gd name="connsiteX2" fmla="*/ 714375 w 3362325"/>
              <a:gd name="connsiteY2" fmla="*/ 1471613 h 2005012"/>
              <a:gd name="connsiteX3" fmla="*/ 1657350 w 3362325"/>
              <a:gd name="connsiteY3" fmla="*/ 1257300 h 2005012"/>
              <a:gd name="connsiteX4" fmla="*/ 2638425 w 3362325"/>
              <a:gd name="connsiteY4" fmla="*/ 2005012 h 2005012"/>
              <a:gd name="connsiteX5" fmla="*/ 3362325 w 3362325"/>
              <a:gd name="connsiteY5" fmla="*/ 1033463 h 2005012"/>
              <a:gd name="connsiteX6" fmla="*/ 2924175 w 3362325"/>
              <a:gd name="connsiteY6" fmla="*/ 123825 h 2005012"/>
              <a:gd name="connsiteX0" fmla="*/ 438150 w 3362325"/>
              <a:gd name="connsiteY0" fmla="*/ 0 h 1814512"/>
              <a:gd name="connsiteX1" fmla="*/ 0 w 3362325"/>
              <a:gd name="connsiteY1" fmla="*/ 1052512 h 1814512"/>
              <a:gd name="connsiteX2" fmla="*/ 714375 w 3362325"/>
              <a:gd name="connsiteY2" fmla="*/ 1471613 h 1814512"/>
              <a:gd name="connsiteX3" fmla="*/ 1657350 w 3362325"/>
              <a:gd name="connsiteY3" fmla="*/ 1257300 h 1814512"/>
              <a:gd name="connsiteX4" fmla="*/ 2609850 w 3362325"/>
              <a:gd name="connsiteY4" fmla="*/ 1814512 h 1814512"/>
              <a:gd name="connsiteX5" fmla="*/ 3362325 w 3362325"/>
              <a:gd name="connsiteY5" fmla="*/ 1033463 h 1814512"/>
              <a:gd name="connsiteX6" fmla="*/ 2924175 w 3362325"/>
              <a:gd name="connsiteY6" fmla="*/ 123825 h 1814512"/>
              <a:gd name="connsiteX0" fmla="*/ 538162 w 3462337"/>
              <a:gd name="connsiteY0" fmla="*/ 0 h 1814512"/>
              <a:gd name="connsiteX1" fmla="*/ 0 w 3462337"/>
              <a:gd name="connsiteY1" fmla="*/ 1176337 h 1814512"/>
              <a:gd name="connsiteX2" fmla="*/ 814387 w 3462337"/>
              <a:gd name="connsiteY2" fmla="*/ 1471613 h 1814512"/>
              <a:gd name="connsiteX3" fmla="*/ 1757362 w 3462337"/>
              <a:gd name="connsiteY3" fmla="*/ 1257300 h 1814512"/>
              <a:gd name="connsiteX4" fmla="*/ 2709862 w 3462337"/>
              <a:gd name="connsiteY4" fmla="*/ 1814512 h 1814512"/>
              <a:gd name="connsiteX5" fmla="*/ 3462337 w 3462337"/>
              <a:gd name="connsiteY5" fmla="*/ 1033463 h 1814512"/>
              <a:gd name="connsiteX6" fmla="*/ 3024187 w 3462337"/>
              <a:gd name="connsiteY6" fmla="*/ 123825 h 1814512"/>
              <a:gd name="connsiteX0" fmla="*/ 601589 w 3462337"/>
              <a:gd name="connsiteY0" fmla="*/ 0 h 1930795"/>
              <a:gd name="connsiteX1" fmla="*/ 0 w 3462337"/>
              <a:gd name="connsiteY1" fmla="*/ 1292620 h 1930795"/>
              <a:gd name="connsiteX2" fmla="*/ 814387 w 3462337"/>
              <a:gd name="connsiteY2" fmla="*/ 1587896 h 1930795"/>
              <a:gd name="connsiteX3" fmla="*/ 1757362 w 3462337"/>
              <a:gd name="connsiteY3" fmla="*/ 1373583 h 1930795"/>
              <a:gd name="connsiteX4" fmla="*/ 2709862 w 3462337"/>
              <a:gd name="connsiteY4" fmla="*/ 1930795 h 1930795"/>
              <a:gd name="connsiteX5" fmla="*/ 3462337 w 3462337"/>
              <a:gd name="connsiteY5" fmla="*/ 1149746 h 1930795"/>
              <a:gd name="connsiteX6" fmla="*/ 3024187 w 3462337"/>
              <a:gd name="connsiteY6" fmla="*/ 240108 h 1930795"/>
              <a:gd name="connsiteX0" fmla="*/ 601589 w 3462337"/>
              <a:gd name="connsiteY0" fmla="*/ 0 h 1930795"/>
              <a:gd name="connsiteX1" fmla="*/ 0 w 3462337"/>
              <a:gd name="connsiteY1" fmla="*/ 1292620 h 1930795"/>
              <a:gd name="connsiteX2" fmla="*/ 814387 w 3462337"/>
              <a:gd name="connsiteY2" fmla="*/ 1587896 h 1930795"/>
              <a:gd name="connsiteX3" fmla="*/ 1757362 w 3462337"/>
              <a:gd name="connsiteY3" fmla="*/ 1373583 h 1930795"/>
              <a:gd name="connsiteX4" fmla="*/ 2709862 w 3462337"/>
              <a:gd name="connsiteY4" fmla="*/ 1930795 h 1930795"/>
              <a:gd name="connsiteX5" fmla="*/ 3462337 w 3462337"/>
              <a:gd name="connsiteY5" fmla="*/ 1149746 h 1930795"/>
              <a:gd name="connsiteX6" fmla="*/ 3124613 w 3462337"/>
              <a:gd name="connsiteY6" fmla="*/ 477957 h 193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337" h="1930795">
                <a:moveTo>
                  <a:pt x="601589" y="0"/>
                </a:moveTo>
                <a:lnTo>
                  <a:pt x="0" y="1292620"/>
                </a:lnTo>
                <a:lnTo>
                  <a:pt x="814387" y="1587896"/>
                </a:lnTo>
                <a:lnTo>
                  <a:pt x="1757362" y="1373583"/>
                </a:lnTo>
                <a:lnTo>
                  <a:pt x="2709862" y="1930795"/>
                </a:lnTo>
                <a:lnTo>
                  <a:pt x="3462337" y="1149746"/>
                </a:lnTo>
                <a:lnTo>
                  <a:pt x="3124613" y="477957"/>
                </a:ln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Freeform 11"/>
          <p:cNvSpPr/>
          <p:nvPr/>
        </p:nvSpPr>
        <p:spPr>
          <a:xfrm>
            <a:off x="3890689" y="3050950"/>
            <a:ext cx="3214688" cy="1952872"/>
          </a:xfrm>
          <a:custGeom>
            <a:avLst/>
            <a:gdLst>
              <a:gd name="connsiteX0" fmla="*/ 28575 w 3214688"/>
              <a:gd name="connsiteY0" fmla="*/ 42863 h 1752600"/>
              <a:gd name="connsiteX1" fmla="*/ 0 w 3214688"/>
              <a:gd name="connsiteY1" fmla="*/ 1100138 h 1752600"/>
              <a:gd name="connsiteX2" fmla="*/ 1943100 w 3214688"/>
              <a:gd name="connsiteY2" fmla="*/ 1752600 h 1752600"/>
              <a:gd name="connsiteX3" fmla="*/ 2433638 w 3214688"/>
              <a:gd name="connsiteY3" fmla="*/ 1042988 h 1752600"/>
              <a:gd name="connsiteX4" fmla="*/ 3214688 w 3214688"/>
              <a:gd name="connsiteY4" fmla="*/ 1557338 h 1752600"/>
              <a:gd name="connsiteX5" fmla="*/ 2995613 w 3214688"/>
              <a:gd name="connsiteY5" fmla="*/ 0 h 1752600"/>
              <a:gd name="connsiteX0" fmla="*/ 28575 w 3214688"/>
              <a:gd name="connsiteY0" fmla="*/ 0 h 1709737"/>
              <a:gd name="connsiteX1" fmla="*/ 0 w 3214688"/>
              <a:gd name="connsiteY1" fmla="*/ 1057275 h 1709737"/>
              <a:gd name="connsiteX2" fmla="*/ 1943100 w 3214688"/>
              <a:gd name="connsiteY2" fmla="*/ 1709737 h 1709737"/>
              <a:gd name="connsiteX3" fmla="*/ 2433638 w 3214688"/>
              <a:gd name="connsiteY3" fmla="*/ 1000125 h 1709737"/>
              <a:gd name="connsiteX4" fmla="*/ 3214688 w 3214688"/>
              <a:gd name="connsiteY4" fmla="*/ 1514475 h 1709737"/>
              <a:gd name="connsiteX5" fmla="*/ 3043183 w 3214688"/>
              <a:gd name="connsiteY5" fmla="*/ 295412 h 1709737"/>
              <a:gd name="connsiteX0" fmla="*/ 33861 w 3214688"/>
              <a:gd name="connsiteY0" fmla="*/ 0 h 1952872"/>
              <a:gd name="connsiteX1" fmla="*/ 0 w 3214688"/>
              <a:gd name="connsiteY1" fmla="*/ 1300410 h 1952872"/>
              <a:gd name="connsiteX2" fmla="*/ 1943100 w 3214688"/>
              <a:gd name="connsiteY2" fmla="*/ 1952872 h 1952872"/>
              <a:gd name="connsiteX3" fmla="*/ 2433638 w 3214688"/>
              <a:gd name="connsiteY3" fmla="*/ 1243260 h 1952872"/>
              <a:gd name="connsiteX4" fmla="*/ 3214688 w 3214688"/>
              <a:gd name="connsiteY4" fmla="*/ 1757610 h 1952872"/>
              <a:gd name="connsiteX5" fmla="*/ 3043183 w 3214688"/>
              <a:gd name="connsiteY5" fmla="*/ 538547 h 195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8" h="1952872">
                <a:moveTo>
                  <a:pt x="33861" y="0"/>
                </a:moveTo>
                <a:lnTo>
                  <a:pt x="0" y="1300410"/>
                </a:lnTo>
                <a:lnTo>
                  <a:pt x="1943100" y="1952872"/>
                </a:lnTo>
                <a:lnTo>
                  <a:pt x="2433638" y="1243260"/>
                </a:lnTo>
                <a:lnTo>
                  <a:pt x="3214688" y="1757610"/>
                </a:lnTo>
                <a:lnTo>
                  <a:pt x="3043183" y="538547"/>
                </a:ln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p:cNvSpPr txBox="1"/>
              <p:nvPr/>
            </p:nvSpPr>
            <p:spPr>
              <a:xfrm>
                <a:off x="4207811" y="2272714"/>
                <a:ext cx="4604658" cy="523220"/>
              </a:xfrm>
              <a:prstGeom prst="rect">
                <a:avLst/>
              </a:prstGeom>
              <a:noFill/>
            </p:spPr>
            <p:txBody>
              <a:bodyPr wrap="none" rtlCol="0">
                <a:spAutoFit/>
              </a:bodyPr>
              <a:lstStyle/>
              <a:p>
                <a14:m>
                  <m:oMath xmlns:m="http://schemas.openxmlformats.org/officeDocument/2006/math">
                    <m:r>
                      <a:rPr lang="en-US" sz="2800" b="0" i="1" smtClean="0">
                        <a:latin typeface="Cambria Math"/>
                      </a:rPr>
                      <m:t>𝑆</m:t>
                    </m:r>
                    <m:d>
                      <m:dPr>
                        <m:ctrlPr>
                          <a:rPr lang="en-US" sz="2800" b="0" i="1" smtClean="0">
                            <a:latin typeface="Cambria Math"/>
                          </a:rPr>
                        </m:ctrlPr>
                      </m:dPr>
                      <m:e>
                        <m:sSub>
                          <m:sSubPr>
                            <m:ctrlPr>
                              <a:rPr lang="en-US" sz="2800" i="1" smtClean="0">
                                <a:latin typeface="Cambria Math"/>
                              </a:rPr>
                            </m:ctrlPr>
                          </m:sSubPr>
                          <m:e>
                            <m:r>
                              <a:rPr lang="en-US" sz="2800" b="1" i="1" smtClean="0">
                                <a:latin typeface="Cambria Math"/>
                              </a:rPr>
                              <m:t>𝒙</m:t>
                            </m:r>
                          </m:e>
                          <m:sub>
                            <m:r>
                              <a:rPr lang="en-US" sz="2800" b="0" i="1" smtClean="0">
                                <a:latin typeface="Cambria Math"/>
                              </a:rPr>
                              <m:t>𝑖</m:t>
                            </m:r>
                          </m:sub>
                        </m:sSub>
                        <m:r>
                          <a:rPr lang="en-US" sz="2800" b="0" i="1" smtClean="0">
                            <a:latin typeface="Cambria Math"/>
                          </a:rPr>
                          <m:t>,</m:t>
                        </m:r>
                        <m:sSub>
                          <m:sSubPr>
                            <m:ctrlPr>
                              <a:rPr lang="en-US" sz="2800" b="0" i="1" smtClean="0">
                                <a:latin typeface="Cambria Math"/>
                              </a:rPr>
                            </m:ctrlPr>
                          </m:sSubPr>
                          <m:e>
                            <m:r>
                              <a:rPr lang="en-US" sz="2800" b="1" i="1" smtClean="0">
                                <a:latin typeface="Cambria Math"/>
                              </a:rPr>
                              <m:t>𝒙</m:t>
                            </m:r>
                          </m:e>
                          <m:sub>
                            <m:r>
                              <a:rPr lang="en-US" sz="2800" b="0" i="1" smtClean="0">
                                <a:latin typeface="Cambria Math"/>
                              </a:rPr>
                              <m:t>𝑒</m:t>
                            </m:r>
                          </m:sub>
                        </m:sSub>
                      </m:e>
                    </m:d>
                    <m:r>
                      <a:rPr lang="en-US" sz="2800" b="0" i="0" smtClean="0">
                        <a:latin typeface="Cambria Math"/>
                      </a:rPr>
                      <m:t> </m:t>
                    </m:r>
                  </m:oMath>
                </a14:m>
                <a:r>
                  <a:rPr lang="en-US" sz="2800" smtClean="0">
                    <a:latin typeface="Corbel" panose="020B0503020204020204" pitchFamily="34" charset="0"/>
                  </a:rPr>
                  <a:t>= “scattering kernel”</a:t>
                </a:r>
                <a:endParaRPr lang="en-US" sz="2800">
                  <a:latin typeface="Corbel" panose="020B0503020204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207811" y="2272714"/>
                <a:ext cx="4604658" cy="523220"/>
              </a:xfrm>
              <a:prstGeom prst="rect">
                <a:avLst/>
              </a:prstGeom>
              <a:blipFill rotWithShape="1">
                <a:blip r:embed="rId4"/>
                <a:stretch>
                  <a:fillRect t="-10465" r="-1587" b="-32558"/>
                </a:stretch>
              </a:blipFill>
            </p:spPr>
            <p:txBody>
              <a:bodyPr/>
              <a:lstStyle/>
              <a:p>
                <a:r>
                  <a:rPr lang="en-US">
                    <a:noFill/>
                  </a:rPr>
                  <a:t> </a:t>
                </a:r>
              </a:p>
            </p:txBody>
          </p:sp>
        </mc:Fallback>
      </mc:AlternateContent>
      <p:sp>
        <p:nvSpPr>
          <p:cNvPr id="21" name="Freeform 20"/>
          <p:cNvSpPr/>
          <p:nvPr/>
        </p:nvSpPr>
        <p:spPr>
          <a:xfrm>
            <a:off x="3795713" y="3083650"/>
            <a:ext cx="3314700" cy="2040800"/>
          </a:xfrm>
          <a:custGeom>
            <a:avLst/>
            <a:gdLst>
              <a:gd name="connsiteX0" fmla="*/ 242887 w 3314700"/>
              <a:gd name="connsiteY0" fmla="*/ 0 h 1871662"/>
              <a:gd name="connsiteX1" fmla="*/ 0 w 3314700"/>
              <a:gd name="connsiteY1" fmla="*/ 1352550 h 1871662"/>
              <a:gd name="connsiteX2" fmla="*/ 585787 w 3314700"/>
              <a:gd name="connsiteY2" fmla="*/ 1652587 h 1871662"/>
              <a:gd name="connsiteX3" fmla="*/ 1366837 w 3314700"/>
              <a:gd name="connsiteY3" fmla="*/ 1066800 h 1871662"/>
              <a:gd name="connsiteX4" fmla="*/ 1914525 w 3314700"/>
              <a:gd name="connsiteY4" fmla="*/ 1871662 h 1871662"/>
              <a:gd name="connsiteX5" fmla="*/ 2643187 w 3314700"/>
              <a:gd name="connsiteY5" fmla="*/ 1271587 h 1871662"/>
              <a:gd name="connsiteX6" fmla="*/ 3200400 w 3314700"/>
              <a:gd name="connsiteY6" fmla="*/ 1738312 h 1871662"/>
              <a:gd name="connsiteX7" fmla="*/ 2928937 w 3314700"/>
              <a:gd name="connsiteY7" fmla="*/ 947737 h 1871662"/>
              <a:gd name="connsiteX8" fmla="*/ 3314700 w 3314700"/>
              <a:gd name="connsiteY8" fmla="*/ 452437 h 1871662"/>
              <a:gd name="connsiteX0" fmla="*/ 285171 w 3314700"/>
              <a:gd name="connsiteY0" fmla="*/ 0 h 2040800"/>
              <a:gd name="connsiteX1" fmla="*/ 0 w 3314700"/>
              <a:gd name="connsiteY1" fmla="*/ 1521688 h 2040800"/>
              <a:gd name="connsiteX2" fmla="*/ 585787 w 3314700"/>
              <a:gd name="connsiteY2" fmla="*/ 1821725 h 2040800"/>
              <a:gd name="connsiteX3" fmla="*/ 1366837 w 3314700"/>
              <a:gd name="connsiteY3" fmla="*/ 1235938 h 2040800"/>
              <a:gd name="connsiteX4" fmla="*/ 1914525 w 3314700"/>
              <a:gd name="connsiteY4" fmla="*/ 2040800 h 2040800"/>
              <a:gd name="connsiteX5" fmla="*/ 2643187 w 3314700"/>
              <a:gd name="connsiteY5" fmla="*/ 1440725 h 2040800"/>
              <a:gd name="connsiteX6" fmla="*/ 3200400 w 3314700"/>
              <a:gd name="connsiteY6" fmla="*/ 1907450 h 2040800"/>
              <a:gd name="connsiteX7" fmla="*/ 2928937 w 3314700"/>
              <a:gd name="connsiteY7" fmla="*/ 1116875 h 2040800"/>
              <a:gd name="connsiteX8" fmla="*/ 3314700 w 3314700"/>
              <a:gd name="connsiteY8" fmla="*/ 621575 h 20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4700" h="2040800">
                <a:moveTo>
                  <a:pt x="285171" y="0"/>
                </a:moveTo>
                <a:lnTo>
                  <a:pt x="0" y="1521688"/>
                </a:lnTo>
                <a:lnTo>
                  <a:pt x="585787" y="1821725"/>
                </a:lnTo>
                <a:lnTo>
                  <a:pt x="1366837" y="1235938"/>
                </a:lnTo>
                <a:lnTo>
                  <a:pt x="1914525" y="2040800"/>
                </a:lnTo>
                <a:lnTo>
                  <a:pt x="2643187" y="1440725"/>
                </a:lnTo>
                <a:lnTo>
                  <a:pt x="3200400" y="1907450"/>
                </a:lnTo>
                <a:lnTo>
                  <a:pt x="2928937" y="1116875"/>
                </a:lnTo>
                <a:lnTo>
                  <a:pt x="3314700" y="621575"/>
                </a:ln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Isosceles Triangle 13"/>
          <p:cNvSpPr/>
          <p:nvPr/>
        </p:nvSpPr>
        <p:spPr>
          <a:xfrm>
            <a:off x="-2747433" y="1977176"/>
            <a:ext cx="13307960" cy="1955066"/>
          </a:xfrm>
          <a:custGeom>
            <a:avLst/>
            <a:gdLst>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66"/>
              <a:gd name="connsiteX1" fmla="*/ 1652588 w 3305175"/>
              <a:gd name="connsiteY1" fmla="*/ 0 h 1955066"/>
              <a:gd name="connsiteX2" fmla="*/ 3305175 w 3305175"/>
              <a:gd name="connsiteY2" fmla="*/ 1955010 h 1955066"/>
              <a:gd name="connsiteX3" fmla="*/ 0 w 3305175"/>
              <a:gd name="connsiteY3" fmla="*/ 1955010 h 1955066"/>
            </a:gdLst>
            <a:ahLst/>
            <a:cxnLst>
              <a:cxn ang="0">
                <a:pos x="connsiteX0" y="connsiteY0"/>
              </a:cxn>
              <a:cxn ang="0">
                <a:pos x="connsiteX1" y="connsiteY1"/>
              </a:cxn>
              <a:cxn ang="0">
                <a:pos x="connsiteX2" y="connsiteY2"/>
              </a:cxn>
              <a:cxn ang="0">
                <a:pos x="connsiteX3" y="connsiteY3"/>
              </a:cxn>
            </a:cxnLst>
            <a:rect l="l" t="t" r="r" b="b"/>
            <a:pathLst>
              <a:path w="3305175" h="1955066">
                <a:moveTo>
                  <a:pt x="0" y="1955010"/>
                </a:moveTo>
                <a:cubicBezTo>
                  <a:pt x="1089026" y="1955802"/>
                  <a:pt x="1663700" y="1970883"/>
                  <a:pt x="1652588" y="0"/>
                </a:cubicBezTo>
                <a:cubicBezTo>
                  <a:pt x="1665288" y="1966120"/>
                  <a:pt x="2192338" y="1951040"/>
                  <a:pt x="3305175" y="1955010"/>
                </a:cubicBezTo>
                <a:lnTo>
                  <a:pt x="0" y="1955010"/>
                </a:lnTo>
                <a:close/>
              </a:path>
            </a:pathLst>
          </a:custGeom>
          <a:solidFill>
            <a:srgbClr val="EB6B18">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26"/>
          <p:cNvSpPr txBox="1"/>
          <p:nvPr/>
        </p:nvSpPr>
        <p:spPr>
          <a:xfrm>
            <a:off x="1209196" y="5472124"/>
            <a:ext cx="8273420" cy="461665"/>
          </a:xfrm>
          <a:prstGeom prst="rect">
            <a:avLst/>
          </a:prstGeom>
          <a:noFill/>
        </p:spPr>
        <p:txBody>
          <a:bodyPr wrap="none" rtlCol="0">
            <a:spAutoFit/>
          </a:bodyPr>
          <a:lstStyle/>
          <a:p>
            <a:pPr algn="ctr"/>
            <a:r>
              <a:rPr lang="en-US" sz="2400" b="1" smtClean="0">
                <a:latin typeface="Corbel" panose="020B0503020204020204" pitchFamily="34" charset="0"/>
              </a:rPr>
              <a:t>Statistical estimate</a:t>
            </a:r>
            <a:r>
              <a:rPr lang="en-US" sz="2400" smtClean="0">
                <a:latin typeface="Corbel" panose="020B0503020204020204" pitchFamily="34" charset="0"/>
              </a:rPr>
              <a:t> of point-to-point volumetric light transport</a:t>
            </a:r>
            <a:endParaRPr lang="en-US" sz="2400" b="1">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7B6CC4D6-176D-4020-9484-FACE48CDBCFB}" type="slidenum">
              <a:rPr lang="cs-CZ" smtClean="0"/>
              <a:t>5</a:t>
            </a:fld>
            <a:endParaRPr lang="cs-CZ" dirty="0"/>
          </a:p>
        </p:txBody>
      </p:sp>
    </p:spTree>
    <p:extLst>
      <p:ext uri="{BB962C8B-B14F-4D97-AF65-F5344CB8AC3E}">
        <p14:creationId xmlns:p14="http://schemas.microsoft.com/office/powerpoint/2010/main" val="1562759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3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300"/>
                            </p:stCondLst>
                            <p:childTnLst>
                              <p:par>
                                <p:cTn id="13" presetID="22" presetClass="entr" presetSubtype="8" fill="hold" grpId="0" nodeType="afterEffect">
                                  <p:stCondLst>
                                    <p:cond delay="4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2200"/>
                            </p:stCondLst>
                            <p:childTnLst>
                              <p:par>
                                <p:cTn id="17" presetID="22" presetClass="entr" presetSubtype="8" fill="hold" grpId="0" nodeType="afterEffect">
                                  <p:stCondLst>
                                    <p:cond delay="40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outVertical)">
                                      <p:cBhvr>
                                        <p:cTn id="24" dur="14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20" grpId="0"/>
      <p:bldP spid="2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BSSRDF: </a:t>
            </a:r>
            <a:r>
              <a:rPr lang="en-US"/>
              <a:t>Background</a:t>
            </a:r>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4714" y="2804330"/>
            <a:ext cx="1976063" cy="2830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7210" y="2804330"/>
            <a:ext cx="2982218" cy="2830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821136" y="5686547"/>
            <a:ext cx="3003219"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[Donner et al. @ </a:t>
            </a:r>
            <a:r>
              <a:rPr lang="en-US" sz="1600">
                <a:solidFill>
                  <a:schemeClr val="accent5">
                    <a:lumMod val="50000"/>
                  </a:schemeClr>
                </a:solidFill>
              </a:rPr>
              <a:t>SIGGRAPH </a:t>
            </a:r>
            <a:r>
              <a:rPr lang="en-US" sz="1600" smtClean="0">
                <a:solidFill>
                  <a:schemeClr val="accent5">
                    <a:lumMod val="50000"/>
                  </a:schemeClr>
                </a:solidFill>
              </a:rPr>
              <a:t>2005]</a:t>
            </a:r>
            <a:endParaRPr lang="en-US" sz="1600">
              <a:solidFill>
                <a:schemeClr val="accent5">
                  <a:lumMod val="50000"/>
                </a:schemeClr>
              </a:solidFill>
            </a:endParaRPr>
          </a:p>
        </p:txBody>
      </p:sp>
      <p:sp>
        <p:nvSpPr>
          <p:cNvPr id="11" name="TextBox 10"/>
          <p:cNvSpPr txBox="1"/>
          <p:nvPr/>
        </p:nvSpPr>
        <p:spPr>
          <a:xfrm>
            <a:off x="6947822" y="5686547"/>
            <a:ext cx="3340994" cy="338534"/>
          </a:xfrm>
          <a:prstGeom prst="rect">
            <a:avLst/>
          </a:prstGeom>
          <a:noFill/>
        </p:spPr>
        <p:txBody>
          <a:bodyPr wrap="square" lIns="91420" tIns="45710" rIns="91420" bIns="45710" rtlCol="0">
            <a:spAutoFit/>
          </a:bodyPr>
          <a:lstStyle/>
          <a:p>
            <a:pPr algn="ctr"/>
            <a:r>
              <a:rPr lang="en-US" sz="1600" dirty="0" smtClean="0">
                <a:solidFill>
                  <a:schemeClr val="accent5">
                    <a:lumMod val="50000"/>
                  </a:schemeClr>
                </a:solidFill>
              </a:rPr>
              <a:t>[</a:t>
            </a:r>
            <a:r>
              <a:rPr lang="en-US" sz="1600" dirty="0" err="1" smtClean="0">
                <a:solidFill>
                  <a:schemeClr val="accent5">
                    <a:lumMod val="50000"/>
                  </a:schemeClr>
                </a:solidFill>
              </a:rPr>
              <a:t>Frisvad</a:t>
            </a:r>
            <a:r>
              <a:rPr lang="en-US" sz="1600" dirty="0" smtClean="0">
                <a:solidFill>
                  <a:schemeClr val="accent5">
                    <a:lumMod val="50000"/>
                  </a:schemeClr>
                </a:solidFill>
              </a:rPr>
              <a:t> et al. @ ACM </a:t>
            </a:r>
            <a:r>
              <a:rPr lang="en-US" sz="1600" dirty="0" err="1" smtClean="0">
                <a:solidFill>
                  <a:schemeClr val="accent5">
                    <a:lumMod val="50000"/>
                  </a:schemeClr>
                </a:solidFill>
              </a:rPr>
              <a:t>ToG</a:t>
            </a:r>
            <a:r>
              <a:rPr lang="en-US" sz="1600" dirty="0" smtClean="0">
                <a:solidFill>
                  <a:schemeClr val="accent5">
                    <a:lumMod val="50000"/>
                  </a:schemeClr>
                </a:solidFill>
              </a:rPr>
              <a:t> 2014]</a:t>
            </a:r>
            <a:endParaRPr lang="en-US" sz="1600" dirty="0">
              <a:solidFill>
                <a:schemeClr val="accent5">
                  <a:lumMod val="50000"/>
                </a:schemeClr>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519" y="2804330"/>
            <a:ext cx="2802762" cy="2830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44945" y="5686547"/>
            <a:ext cx="2943907"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[Jensen et al. @ SIGGRAPH 2001]</a:t>
            </a:r>
            <a:endParaRPr lang="en-US" sz="1600">
              <a:solidFill>
                <a:schemeClr val="accent5">
                  <a:lumMod val="50000"/>
                </a:schemeClr>
              </a:solidFill>
            </a:endParaRPr>
          </a:p>
        </p:txBody>
      </p:sp>
      <p:sp>
        <p:nvSpPr>
          <p:cNvPr id="4" name="TextBox 3"/>
          <p:cNvSpPr txBox="1"/>
          <p:nvPr/>
        </p:nvSpPr>
        <p:spPr>
          <a:xfrm>
            <a:off x="280986" y="2138371"/>
            <a:ext cx="10083530" cy="461665"/>
          </a:xfrm>
          <a:prstGeom prst="rect">
            <a:avLst/>
          </a:prstGeom>
          <a:noFill/>
        </p:spPr>
        <p:txBody>
          <a:bodyPr wrap="none" rtlCol="0">
            <a:spAutoFit/>
          </a:bodyPr>
          <a:lstStyle/>
          <a:p>
            <a:pPr algn="ctr"/>
            <a:r>
              <a:rPr lang="en-US" sz="2400" dirty="0" smtClean="0">
                <a:latin typeface="Corbel" panose="020B0503020204020204" pitchFamily="34" charset="0"/>
              </a:rPr>
              <a:t>Great for (quasi-)homogeneous materials with well </a:t>
            </a:r>
            <a:r>
              <a:rPr lang="en-US" sz="2400" b="1" dirty="0" smtClean="0">
                <a:latin typeface="Corbel" panose="020B0503020204020204" pitchFamily="34" charset="0"/>
              </a:rPr>
              <a:t>localized light transport</a:t>
            </a:r>
            <a:r>
              <a:rPr lang="en-US" sz="2400" dirty="0" smtClean="0">
                <a:latin typeface="Corbel" panose="020B0503020204020204" pitchFamily="34" charset="0"/>
              </a:rPr>
              <a:t>…</a:t>
            </a:r>
            <a:endParaRPr lang="en-US" sz="2400"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B6CC4D6-176D-4020-9484-FACE48CDBCFB}" type="slidenum">
              <a:rPr lang="cs-CZ" smtClean="0"/>
              <a:t>6</a:t>
            </a:fld>
            <a:endParaRPr lang="cs-CZ" dirty="0"/>
          </a:p>
        </p:txBody>
      </p:sp>
    </p:spTree>
    <p:extLst>
      <p:ext uri="{BB962C8B-B14F-4D97-AF65-F5344CB8AC3E}">
        <p14:creationId xmlns:p14="http://schemas.microsoft.com/office/powerpoint/2010/main" val="159311245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BSSRDF: </a:t>
            </a:r>
            <a:r>
              <a:rPr lang="en-US"/>
              <a:t>Background</a:t>
            </a:r>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15" name="TextBox 14"/>
          <p:cNvSpPr txBox="1"/>
          <p:nvPr/>
        </p:nvSpPr>
        <p:spPr>
          <a:xfrm>
            <a:off x="3482020" y="5672381"/>
            <a:ext cx="3727776"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[Elek, Sumin et al. @ SIGGRAPH Asia 2017]</a:t>
            </a:r>
            <a:endParaRPr lang="en-US" sz="1600">
              <a:solidFill>
                <a:schemeClr val="accent5">
                  <a:lumMod val="50000"/>
                </a:schemeClr>
              </a:solidFill>
            </a:endParaRPr>
          </a:p>
        </p:txBody>
      </p:sp>
      <p:sp>
        <p:nvSpPr>
          <p:cNvPr id="4" name="TextBox 3"/>
          <p:cNvSpPr txBox="1"/>
          <p:nvPr/>
        </p:nvSpPr>
        <p:spPr>
          <a:xfrm>
            <a:off x="766710" y="2114556"/>
            <a:ext cx="9112111" cy="461665"/>
          </a:xfrm>
          <a:prstGeom prst="rect">
            <a:avLst/>
          </a:prstGeom>
          <a:noFill/>
        </p:spPr>
        <p:txBody>
          <a:bodyPr wrap="none" rtlCol="0">
            <a:spAutoFit/>
          </a:bodyPr>
          <a:lstStyle/>
          <a:p>
            <a:pPr algn="ctr"/>
            <a:r>
              <a:rPr lang="en-US" sz="2400" smtClean="0">
                <a:latin typeface="Corbel" panose="020B0503020204020204" pitchFamily="34" charset="0"/>
              </a:rPr>
              <a:t>…but not so great when the </a:t>
            </a:r>
            <a:r>
              <a:rPr lang="en-US" sz="2400" b="1" smtClean="0">
                <a:latin typeface="Corbel" panose="020B0503020204020204" pitchFamily="34" charset="0"/>
              </a:rPr>
              <a:t>transport scale exceeds the feature scale</a:t>
            </a:r>
            <a:endParaRPr lang="en-US" sz="2400" b="1">
              <a:latin typeface="Corbel" panose="020B0503020204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606" y="2757320"/>
            <a:ext cx="8610600" cy="28054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7B6CC4D6-176D-4020-9484-FACE48CDBCFB}" type="slidenum">
              <a:rPr lang="cs-CZ" smtClean="0"/>
              <a:t>7</a:t>
            </a:fld>
            <a:endParaRPr lang="cs-CZ" dirty="0"/>
          </a:p>
        </p:txBody>
      </p:sp>
    </p:spTree>
    <p:extLst>
      <p:ext uri="{BB962C8B-B14F-4D97-AF65-F5344CB8AC3E}">
        <p14:creationId xmlns:p14="http://schemas.microsoft.com/office/powerpoint/2010/main" val="414928044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SV-BSSRDF: Kernel Shape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839"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548" y="2389837"/>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558"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975322" y="1687516"/>
            <a:ext cx="851515" cy="369332"/>
          </a:xfrm>
          <a:prstGeom prst="rect">
            <a:avLst/>
          </a:prstGeom>
          <a:noFill/>
        </p:spPr>
        <p:txBody>
          <a:bodyPr wrap="none" rtlCol="0">
            <a:spAutoFit/>
          </a:bodyPr>
          <a:lstStyle/>
          <a:p>
            <a:pPr algn="ctr"/>
            <a:r>
              <a:rPr lang="en-US" smtClean="0"/>
              <a:t>Albedo</a:t>
            </a:r>
            <a:endParaRPr lang="en-US"/>
          </a:p>
        </p:txBody>
      </p:sp>
      <p:sp>
        <p:nvSpPr>
          <p:cNvPr id="17" name="TextBox 16"/>
          <p:cNvSpPr txBox="1"/>
          <p:nvPr/>
        </p:nvSpPr>
        <p:spPr>
          <a:xfrm>
            <a:off x="1223614" y="1687516"/>
            <a:ext cx="851515" cy="369332"/>
          </a:xfrm>
          <a:prstGeom prst="rect">
            <a:avLst/>
          </a:prstGeom>
          <a:noFill/>
        </p:spPr>
        <p:txBody>
          <a:bodyPr wrap="none" rtlCol="0">
            <a:spAutoFit/>
          </a:bodyPr>
          <a:lstStyle/>
          <a:p>
            <a:pPr algn="ctr"/>
            <a:r>
              <a:rPr lang="en-US" smtClean="0"/>
              <a:t>Albedo</a:t>
            </a:r>
            <a:endParaRPr lang="en-US"/>
          </a:p>
        </p:txBody>
      </p:sp>
      <p:sp>
        <p:nvSpPr>
          <p:cNvPr id="18" name="TextBox 17"/>
          <p:cNvSpPr txBox="1"/>
          <p:nvPr/>
        </p:nvSpPr>
        <p:spPr>
          <a:xfrm>
            <a:off x="1985182" y="6151625"/>
            <a:ext cx="2544736" cy="369332"/>
          </a:xfrm>
          <a:prstGeom prst="rect">
            <a:avLst/>
          </a:prstGeom>
          <a:noFill/>
        </p:spPr>
        <p:txBody>
          <a:bodyPr wrap="none" rtlCol="0">
            <a:spAutoFit/>
          </a:bodyPr>
          <a:lstStyle/>
          <a:p>
            <a:pPr algn="ctr"/>
            <a:r>
              <a:rPr lang="en-US" smtClean="0"/>
              <a:t>Point response (“kernel”)</a:t>
            </a:r>
            <a:endParaRPr lang="en-US"/>
          </a:p>
        </p:txBody>
      </p:sp>
      <p:sp>
        <p:nvSpPr>
          <p:cNvPr id="19" name="TextBox 18"/>
          <p:cNvSpPr txBox="1"/>
          <p:nvPr/>
        </p:nvSpPr>
        <p:spPr>
          <a:xfrm>
            <a:off x="6736887" y="6151625"/>
            <a:ext cx="2544736" cy="369332"/>
          </a:xfrm>
          <a:prstGeom prst="rect">
            <a:avLst/>
          </a:prstGeom>
          <a:noFill/>
        </p:spPr>
        <p:txBody>
          <a:bodyPr wrap="none" rtlCol="0">
            <a:spAutoFit/>
          </a:bodyPr>
          <a:lstStyle/>
          <a:p>
            <a:pPr algn="ctr"/>
            <a:r>
              <a:rPr lang="en-US" smtClean="0"/>
              <a:t>Point response (“kernel”)</a:t>
            </a:r>
            <a:endParaRPr lang="en-US"/>
          </a:p>
        </p:txBody>
      </p:sp>
      <p:sp>
        <p:nvSpPr>
          <p:cNvPr id="4" name="Slide Number Placeholder 3"/>
          <p:cNvSpPr>
            <a:spLocks noGrp="1"/>
          </p:cNvSpPr>
          <p:nvPr>
            <p:ph type="sldNum" sz="quarter" idx="12"/>
          </p:nvPr>
        </p:nvSpPr>
        <p:spPr/>
        <p:txBody>
          <a:bodyPr/>
          <a:lstStyle/>
          <a:p>
            <a:fld id="{7B6CC4D6-176D-4020-9484-FACE48CDBCFB}" type="slidenum">
              <a:rPr lang="cs-CZ" smtClean="0"/>
              <a:t>8</a:t>
            </a:fld>
            <a:endParaRPr lang="cs-CZ" dirty="0"/>
          </a:p>
        </p:txBody>
      </p:sp>
    </p:spTree>
    <p:extLst>
      <p:ext uri="{BB962C8B-B14F-4D97-AF65-F5344CB8AC3E}">
        <p14:creationId xmlns:p14="http://schemas.microsoft.com/office/powerpoint/2010/main" val="391274569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839"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548"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SV-BSSRDF: Kernel Shape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16" name="TextBox 15"/>
          <p:cNvSpPr txBox="1"/>
          <p:nvPr/>
        </p:nvSpPr>
        <p:spPr>
          <a:xfrm>
            <a:off x="5975322" y="1687516"/>
            <a:ext cx="851515" cy="369332"/>
          </a:xfrm>
          <a:prstGeom prst="rect">
            <a:avLst/>
          </a:prstGeom>
          <a:noFill/>
        </p:spPr>
        <p:txBody>
          <a:bodyPr wrap="none" rtlCol="0">
            <a:spAutoFit/>
          </a:bodyPr>
          <a:lstStyle/>
          <a:p>
            <a:pPr algn="ctr"/>
            <a:r>
              <a:rPr lang="en-US" smtClean="0"/>
              <a:t>Albedo</a:t>
            </a:r>
            <a:endParaRPr lang="en-US"/>
          </a:p>
        </p:txBody>
      </p:sp>
      <p:sp>
        <p:nvSpPr>
          <p:cNvPr id="17" name="TextBox 16"/>
          <p:cNvSpPr txBox="1"/>
          <p:nvPr/>
        </p:nvSpPr>
        <p:spPr>
          <a:xfrm>
            <a:off x="1223614" y="1687516"/>
            <a:ext cx="851515" cy="369332"/>
          </a:xfrm>
          <a:prstGeom prst="rect">
            <a:avLst/>
          </a:prstGeom>
          <a:noFill/>
        </p:spPr>
        <p:txBody>
          <a:bodyPr wrap="none" rtlCol="0">
            <a:spAutoFit/>
          </a:bodyPr>
          <a:lstStyle/>
          <a:p>
            <a:pPr algn="ctr"/>
            <a:r>
              <a:rPr lang="en-US" smtClean="0"/>
              <a:t>Albedo</a:t>
            </a:r>
            <a:endParaRPr lang="en-US"/>
          </a:p>
        </p:txBody>
      </p:sp>
      <p:sp>
        <p:nvSpPr>
          <p:cNvPr id="18" name="TextBox 17"/>
          <p:cNvSpPr txBox="1"/>
          <p:nvPr/>
        </p:nvSpPr>
        <p:spPr>
          <a:xfrm>
            <a:off x="1985182" y="6151625"/>
            <a:ext cx="2544736" cy="369332"/>
          </a:xfrm>
          <a:prstGeom prst="rect">
            <a:avLst/>
          </a:prstGeom>
          <a:noFill/>
        </p:spPr>
        <p:txBody>
          <a:bodyPr wrap="none" rtlCol="0">
            <a:spAutoFit/>
          </a:bodyPr>
          <a:lstStyle/>
          <a:p>
            <a:pPr algn="ctr"/>
            <a:r>
              <a:rPr lang="en-US" smtClean="0"/>
              <a:t>Point response (“kernel”)</a:t>
            </a:r>
            <a:endParaRPr lang="en-US"/>
          </a:p>
        </p:txBody>
      </p:sp>
      <p:sp>
        <p:nvSpPr>
          <p:cNvPr id="19" name="TextBox 18"/>
          <p:cNvSpPr txBox="1"/>
          <p:nvPr/>
        </p:nvSpPr>
        <p:spPr>
          <a:xfrm>
            <a:off x="6736887" y="6151625"/>
            <a:ext cx="2544736" cy="369332"/>
          </a:xfrm>
          <a:prstGeom prst="rect">
            <a:avLst/>
          </a:prstGeom>
          <a:noFill/>
        </p:spPr>
        <p:txBody>
          <a:bodyPr wrap="none" rtlCol="0">
            <a:spAutoFit/>
          </a:bodyPr>
          <a:lstStyle/>
          <a:p>
            <a:pPr algn="ctr"/>
            <a:r>
              <a:rPr lang="en-US" smtClean="0"/>
              <a:t>Point response (“kernel”)</a:t>
            </a:r>
            <a:endParaRPr lang="en-US"/>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557" y="2056847"/>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B6CC4D6-176D-4020-9484-FACE48CDBCFB}" type="slidenum">
              <a:rPr lang="cs-CZ" smtClean="0"/>
              <a:t>9</a:t>
            </a:fld>
            <a:endParaRPr lang="cs-CZ" dirty="0"/>
          </a:p>
        </p:txBody>
      </p:sp>
    </p:spTree>
    <p:extLst>
      <p:ext uri="{BB962C8B-B14F-4D97-AF65-F5344CB8AC3E}">
        <p14:creationId xmlns:p14="http://schemas.microsoft.com/office/powerpoint/2010/main" val="315238728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cgg_prezentace_v2_Arial (1)-1</Template>
  <TotalTime>11127</TotalTime>
  <Words>2625</Words>
  <Application>Microsoft Office PowerPoint</Application>
  <PresentationFormat>Custom</PresentationFormat>
  <Paragraphs>296</Paragraphs>
  <Slides>30</Slides>
  <Notes>21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CGG Base Template</vt:lpstr>
      <vt:lpstr>Principled Kernel Prediction for Spatially Varying BSSRDFs</vt:lpstr>
      <vt:lpstr>Topic</vt:lpstr>
      <vt:lpstr>Topic</vt:lpstr>
      <vt:lpstr>BSSRDF and SV-BSSRDF</vt:lpstr>
      <vt:lpstr>BSSRDF: Background</vt:lpstr>
      <vt:lpstr>BSSRDF: Background</vt:lpstr>
      <vt:lpstr>BSSRDF: Background</vt:lpstr>
      <vt:lpstr>SV-BSSRDF: Kernel Shape</vt:lpstr>
      <vt:lpstr>SV-BSSRDF: Kernel Shape</vt:lpstr>
      <vt:lpstr>SV-BSSRDF: Kernel Shape</vt:lpstr>
      <vt:lpstr>Methodology</vt:lpstr>
      <vt:lpstr>Method Outline</vt:lpstr>
      <vt:lpstr>Method Outline</vt:lpstr>
      <vt:lpstr>Method Outline</vt:lpstr>
      <vt:lpstr>Method Outline</vt:lpstr>
      <vt:lpstr>Method Outline</vt:lpstr>
      <vt:lpstr>Evaluation</vt:lpstr>
      <vt:lpstr>Evaluation: Simple Structures</vt:lpstr>
      <vt:lpstr>Evaluation: Complex Structures</vt:lpstr>
      <vt:lpstr>Evaluation: Color Features</vt:lpstr>
      <vt:lpstr>Evaluation: Feature Preservation</vt:lpstr>
      <vt:lpstr>Discussion</vt:lpstr>
      <vt:lpstr>Future Work</vt:lpstr>
      <vt:lpstr>Future Work</vt:lpstr>
      <vt:lpstr>Future Work</vt:lpstr>
      <vt:lpstr>Future Work</vt:lpstr>
      <vt:lpstr>Principled Kernel Prediction for Spatially Varying BSSRDFs</vt:lpstr>
      <vt:lpstr>Extra Slides</vt:lpstr>
      <vt:lpstr>Basis BSSRDF</vt:lpstr>
      <vt:lpstr>Full Results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Learning of Parametric Mixture Models for Light Transport Simulaton</dc:title>
  <dc:creator>Oskar</dc:creator>
  <cp:lastModifiedBy>Oskar</cp:lastModifiedBy>
  <cp:revision>141</cp:revision>
  <dcterms:created xsi:type="dcterms:W3CDTF">2017-06-12T12:32:39Z</dcterms:created>
  <dcterms:modified xsi:type="dcterms:W3CDTF">2018-07-25T14:23:15Z</dcterms:modified>
</cp:coreProperties>
</file>